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0.xml" ContentType="application/vnd.openxmlformats-officedocument.presentationml.slide+xml"/>
  <Override PartName="/ppt/slides/slide37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56.xml" ContentType="application/vnd.openxmlformats-officedocument.presentationml.slide+xml"/>
  <Override PartName="/ppt/slides/slide24.xml" ContentType="application/vnd.openxmlformats-officedocument.presentationml.slide+xml"/>
  <Override PartName="/ppt/slides/slide61.xml" ContentType="application/vnd.openxmlformats-officedocument.presentationml.slide+xml"/>
  <Override PartName="/ppt/slides/slide50.xml" ContentType="application/vnd.openxmlformats-officedocument.presentationml.slide+xml"/>
  <Override PartName="/ppt/slides/slide11.xml" ContentType="application/vnd.openxmlformats-officedocument.presentationml.slide+xml"/>
  <Override PartName="/ppt/slides/slide42.xml" ContentType="application/vnd.openxmlformats-officedocument.presentationml.slide+xml"/>
  <Override PartName="/ppt/slides/slide68.xml" ContentType="application/vnd.openxmlformats-officedocument.presentationml.slide+xml"/>
  <Override PartName="/ppt/slides/slide53.xml" ContentType="application/vnd.openxmlformats-officedocument.presentationml.slide+xml"/>
  <Override PartName="/ppt/slides/slide40.xml" ContentType="application/vnd.openxmlformats-officedocument.presentationml.slide+xml"/>
  <Override PartName="/ppt/slides/slide1.xml" ContentType="application/vnd.openxmlformats-officedocument.presentationml.slide+xml"/>
  <Override PartName="/ppt/slides/slide44.xml" ContentType="application/vnd.openxmlformats-officedocument.presentationml.slide+xml"/>
  <Override PartName="/ppt/slides/slide72.xml" ContentType="application/vnd.openxmlformats-officedocument.presentationml.slide+xml"/>
  <Override PartName="/ppt/slides/slide46.xml" ContentType="application/vnd.openxmlformats-officedocument.presentationml.slide+xml"/>
  <Override PartName="/ppt/slides/slide71.xml" ContentType="application/vnd.openxmlformats-officedocument.presentationml.slide+xml"/>
  <Override PartName="/ppt/slides/slide3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58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4.xml" ContentType="application/vnd.openxmlformats-officedocument.presentationml.slide+xml"/>
  <Override PartName="/ppt/slides/slide28.xml" ContentType="application/vnd.openxmlformats-officedocument.presentationml.slide+xml"/>
  <Override PartName="/ppt/slides/slide14.xml" ContentType="application/vnd.openxmlformats-officedocument.presentationml.slide+xml"/>
  <Override PartName="/ppt/slides/slide52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62.xml" ContentType="application/vnd.openxmlformats-officedocument.presentationml.slide+xml"/>
  <Override PartName="/ppt/slides/slide69.xml" ContentType="application/vnd.openxmlformats-officedocument.presentationml.slide+xml"/>
  <Override PartName="/ppt/slides/slide65.xml" ContentType="application/vnd.openxmlformats-officedocument.presentationml.slide+xml"/>
  <Override PartName="/ppt/slides/slide48.xml" ContentType="application/vnd.openxmlformats-officedocument.presentationml.slide+xml"/>
  <Override PartName="/ppt/slides/slide2.xml" ContentType="application/vnd.openxmlformats-officedocument.presentationml.slide+xml"/>
  <Override PartName="/ppt/slides/slide67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54.xml" ContentType="application/vnd.openxmlformats-officedocument.presentationml.slide+xml"/>
  <Override PartName="/ppt/slides/slide17.xml" ContentType="application/vnd.openxmlformats-officedocument.presentationml.slide+xml"/>
  <Override PartName="/ppt/slides/slide23.xml" ContentType="application/vnd.openxmlformats-officedocument.presentationml.slide+xml"/>
  <Override PartName="/ppt/slides/slide34.xml" ContentType="application/vnd.openxmlformats-officedocument.presentationml.slide+xml"/>
  <Override PartName="/ppt/slides/slide60.xml" ContentType="application/vnd.openxmlformats-officedocument.presentationml.slide+xml"/>
  <Override PartName="/ppt/slides/slide10.xml" ContentType="application/vnd.openxmlformats-officedocument.presentationml.slide+xml"/>
  <Override PartName="/ppt/slides/slide51.xml" ContentType="application/vnd.openxmlformats-officedocument.presentationml.slide+xml"/>
  <Override PartName="/ppt/slides/slide57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38.xml" ContentType="application/vnd.openxmlformats-officedocument.presentationml.slide+xml"/>
  <Override PartName="/ppt/slides/slide12.xml" ContentType="application/vnd.openxmlformats-officedocument.presentationml.slide+xml"/>
  <Override PartName="/ppt/slides/slide64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6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59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55.xml" ContentType="application/vnd.openxmlformats-officedocument.presentationml.slide+xml"/>
  <Override PartName="/ppt/slides/slide5.xml" ContentType="application/vnd.openxmlformats-officedocument.presentationml.slide+xml"/>
  <Override PartName="/ppt/slides/slide6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</p:sldIdLst>
  <p:sldSz cy="6858000" cx="9144000"/>
  <p:notesSz cy="9601200" cx="73152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34.xml" Type="http://schemas.openxmlformats.org/officeDocument/2006/relationships/slide" Id="rId39"/><Relationship Target="slides/slide33.xml" Type="http://schemas.openxmlformats.org/officeDocument/2006/relationships/slide" Id="rId38"/><Relationship Target="slides/slide32.xml" Type="http://schemas.openxmlformats.org/officeDocument/2006/relationships/slide" Id="rId37"/><Relationship Target="slides/slide31.xml" Type="http://schemas.openxmlformats.org/officeDocument/2006/relationships/slide" Id="rId36"/><Relationship Target="slides/slide25.xml" Type="http://schemas.openxmlformats.org/officeDocument/2006/relationships/slide" Id="rId30"/><Relationship Target="slides/slide26.xml" Type="http://schemas.openxmlformats.org/officeDocument/2006/relationships/slide" Id="rId31"/><Relationship Target="slides/slide66.xml" Type="http://schemas.openxmlformats.org/officeDocument/2006/relationships/slide" Id="rId71"/><Relationship Target="slides/slide29.xml" Type="http://schemas.openxmlformats.org/officeDocument/2006/relationships/slide" Id="rId34"/><Relationship Target="slides/slide65.xml" Type="http://schemas.openxmlformats.org/officeDocument/2006/relationships/slide" Id="rId70"/><Relationship Target="slides/slide30.xml" Type="http://schemas.openxmlformats.org/officeDocument/2006/relationships/slide" Id="rId35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70.xml" Type="http://schemas.openxmlformats.org/officeDocument/2006/relationships/slide" Id="rId75"/><Relationship Target="slides/slide69.xml" Type="http://schemas.openxmlformats.org/officeDocument/2006/relationships/slide" Id="rId74"/><Relationship Target="slides/slide68.xml" Type="http://schemas.openxmlformats.org/officeDocument/2006/relationships/slide" Id="rId73"/><Relationship Target="slides/slide67.xml" Type="http://schemas.openxmlformats.org/officeDocument/2006/relationships/slide" Id="rId72"/><Relationship Target="slides/slide72.xml" Type="http://schemas.openxmlformats.org/officeDocument/2006/relationships/slide" Id="rId77"/><Relationship Target="slides/slide71.xml" Type="http://schemas.openxmlformats.org/officeDocument/2006/relationships/slide" Id="rId76"/><Relationship Target="slides/slide43.xml" Type="http://schemas.openxmlformats.org/officeDocument/2006/relationships/slide" Id="rId48"/><Relationship Target="slides/slide42.xml" Type="http://schemas.openxmlformats.org/officeDocument/2006/relationships/slide" Id="rId47"/><Relationship Target="slides/slide44.xml" Type="http://schemas.openxmlformats.org/officeDocument/2006/relationships/slide" Id="rId49"/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35.xml" Type="http://schemas.openxmlformats.org/officeDocument/2006/relationships/slide" Id="rId40"/><Relationship Target="slideMasters/slideMaster1.xml" Type="http://schemas.openxmlformats.org/officeDocument/2006/relationships/slideMaster" Id="rId4"/><Relationship Target="slides/slide36.xml" Type="http://schemas.openxmlformats.org/officeDocument/2006/relationships/slide" Id="rId41"/><Relationship Target="tableStyles.xml" Type="http://schemas.openxmlformats.org/officeDocument/2006/relationships/tableStyles" Id="rId3"/><Relationship Target="slides/slide37.xml" Type="http://schemas.openxmlformats.org/officeDocument/2006/relationships/slide" Id="rId42"/><Relationship Target="slides/slide38.xml" Type="http://schemas.openxmlformats.org/officeDocument/2006/relationships/slide" Id="rId43"/><Relationship Target="slides/slide39.xml" Type="http://schemas.openxmlformats.org/officeDocument/2006/relationships/slide" Id="rId44"/><Relationship Target="slides/slide40.xml" Type="http://schemas.openxmlformats.org/officeDocument/2006/relationships/slide" Id="rId45"/><Relationship Target="slides/slide41.xml" Type="http://schemas.openxmlformats.org/officeDocument/2006/relationships/slide" Id="rId46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Relationship Target="slides/slide53.xml" Type="http://schemas.openxmlformats.org/officeDocument/2006/relationships/slide" Id="rId58"/><Relationship Target="slides/slide54.xml" Type="http://schemas.openxmlformats.org/officeDocument/2006/relationships/slide" Id="rId59"/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52.xml" Type="http://schemas.openxmlformats.org/officeDocument/2006/relationships/slide" Id="rId57"/><Relationship Target="slides/slide51.xml" Type="http://schemas.openxmlformats.org/officeDocument/2006/relationships/slide" Id="rId56"/><Relationship Target="slides/slide50.xml" Type="http://schemas.openxmlformats.org/officeDocument/2006/relationships/slide" Id="rId55"/><Relationship Target="slides/slide49.xml" Type="http://schemas.openxmlformats.org/officeDocument/2006/relationships/slide" Id="rId54"/><Relationship Target="slides/slide48.xml" Type="http://schemas.openxmlformats.org/officeDocument/2006/relationships/slide" Id="rId53"/><Relationship Target="slides/slide47.xml" Type="http://schemas.openxmlformats.org/officeDocument/2006/relationships/slide" Id="rId52"/><Relationship Target="slides/slide46.xml" Type="http://schemas.openxmlformats.org/officeDocument/2006/relationships/slide" Id="rId51"/><Relationship Target="slides/slide45.xml" Type="http://schemas.openxmlformats.org/officeDocument/2006/relationships/slide" Id="rId50"/><Relationship Target="slides/slide64.xml" Type="http://schemas.openxmlformats.org/officeDocument/2006/relationships/slide" Id="rId69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slides/slide16.xml" Type="http://schemas.openxmlformats.org/officeDocument/2006/relationships/slide" Id="rId21"/><Relationship Target="slides/slide17.xml" Type="http://schemas.openxmlformats.org/officeDocument/2006/relationships/slide" Id="rId22"/><Relationship Target="slides/slide55.xml" Type="http://schemas.openxmlformats.org/officeDocument/2006/relationships/slide" Id="rId60"/><Relationship Target="slides/slide18.xml" Type="http://schemas.openxmlformats.org/officeDocument/2006/relationships/slide" Id="rId2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61.xml" Type="http://schemas.openxmlformats.org/officeDocument/2006/relationships/slide" Id="rId66"/><Relationship Target="slides/slide60.xml" Type="http://schemas.openxmlformats.org/officeDocument/2006/relationships/slide" Id="rId65"/><Relationship Target="slides/slide63.xml" Type="http://schemas.openxmlformats.org/officeDocument/2006/relationships/slide" Id="rId68"/><Relationship Target="slides/slide62.xml" Type="http://schemas.openxmlformats.org/officeDocument/2006/relationships/slide" Id="rId67"/><Relationship Target="slides/slide57.xml" Type="http://schemas.openxmlformats.org/officeDocument/2006/relationships/slide" Id="rId62"/><Relationship Target="slides/slide56.xml" Type="http://schemas.openxmlformats.org/officeDocument/2006/relationships/slide" Id="rId61"/><Relationship Target="slides/slide59.xml" Type="http://schemas.openxmlformats.org/officeDocument/2006/relationships/slide" Id="rId64"/><Relationship Target="slides/slide58.xml" Type="http://schemas.openxmlformats.org/officeDocument/2006/relationships/slide" Id="rId63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720725" x="1257300"/>
            <a:ext cy="3600450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560569" x="731522"/>
            <a:ext cy="4320539" cx="5852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  <a:noFill/>
          <a:ln>
            <a:noFill/>
          </a:ln>
        </p:spPr>
        <p:txBody>
          <a:bodyPr bIns="96625" rIns="96625" lIns="96625" tIns="966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Font typeface="Arial"/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  <a:noFill/>
          <a:ln>
            <a:noFill/>
          </a:ln>
        </p:spPr>
        <p:txBody>
          <a:bodyPr bIns="96625" rIns="96625" lIns="96625" tIns="966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Font typeface="Arial"/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  <a:noFill/>
          <a:ln>
            <a:noFill/>
          </a:ln>
        </p:spPr>
        <p:txBody>
          <a:bodyPr bIns="96625" rIns="96625" lIns="96625" tIns="966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Font typeface="Arial"/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6" name="Shape 1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2" name="Shape 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8" name="Shape 1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0" name="Shape 2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7" name="Shape 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8" name="Shape 218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4" name="Shape 2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5" name="Shape 225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1" name="Shape 2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2" name="Shape 232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8" name="Shape 2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9" name="Shape 239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5" name="Shape 2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6" name="Shape 246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9" name="Shape 2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5" name="Shape 2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1" name="Shape 2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2" name="Shape 292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6" name="Shape 2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7" name="Shape 297"/>
          <p:cNvSpPr/>
          <p:nvPr>
            <p:ph idx="2" type="sldImg"/>
          </p:nvPr>
        </p:nvSpPr>
        <p:spPr>
          <a:xfrm>
            <a:off y="720725" x="1257300"/>
            <a:ext cy="3600450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8" name="Shape 298"/>
          <p:cNvSpPr txBox="1"/>
          <p:nvPr>
            <p:ph idx="1" type="body"/>
          </p:nvPr>
        </p:nvSpPr>
        <p:spPr>
          <a:xfrm>
            <a:off y="4560569" x="731522"/>
            <a:ext cy="4320539" cx="5852159"/>
          </a:xfrm>
          <a:prstGeom prst="rect">
            <a:avLst/>
          </a:prstGeom>
          <a:noFill/>
          <a:ln>
            <a:noFill/>
          </a:ln>
        </p:spPr>
        <p:txBody>
          <a:bodyPr bIns="96625" rIns="96625" lIns="96625" tIns="966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Font typeface="Arial"/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3" name="Shape 3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4" name="Shape 304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9" name="Shape 3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0" name="Shape 310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5" name="Shape 3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6" name="Shape 316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17" name="Shape 317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1" name="Shape 3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2" name="Shape 322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23" name="Shape 323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6" name="Shape 3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7" name="Shape 327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8" name="Shape 328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  <a:noFill/>
          <a:ln>
            <a:noFill/>
          </a:ln>
        </p:spPr>
        <p:txBody>
          <a:bodyPr bIns="96625" rIns="96625" lIns="96625" tIns="966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Font typeface="Arial"/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4" name="Shape 3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5" name="Shape 335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6" name="Shape 336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0" name="Shape 3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1" name="Shape 341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2" name="Shape 342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7" name="Shape 3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8" name="Shape 348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9" name="Shape 349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4" name="Shape 3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5" name="Shape 355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56" name="Shape 356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0" name="Shape 3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1" name="Shape 361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62" name="Shape 362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6" name="Shape 3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7" name="Shape 367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68" name="Shape 368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2" name="Shape 3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3" name="Shape 373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74" name="Shape 374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8" name="Shape 3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9" name="Shape 379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80" name="Shape 380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  <a:noFill/>
          <a:ln>
            <a:noFill/>
          </a:ln>
        </p:spPr>
        <p:txBody>
          <a:bodyPr bIns="96625" rIns="96625" lIns="96625" tIns="966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Font typeface="Arial"/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3" name="Shape 3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4" name="Shape 384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5" name="Shape 385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  <a:noFill/>
          <a:ln>
            <a:noFill/>
          </a:ln>
        </p:spPr>
        <p:txBody>
          <a:bodyPr bIns="96625" rIns="96625" lIns="96625" tIns="966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Font typeface="Arial"/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9" name="Shape 3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0" name="Shape 390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1" name="Shape 391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5" name="Shape 3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6" name="Shape 396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7" name="Shape 397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1" name="Shape 4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2" name="Shape 402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03" name="Shape 403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6" name="Shape 4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7" name="Shape 407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8" name="Shape 408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  <a:noFill/>
          <a:ln>
            <a:noFill/>
          </a:ln>
        </p:spPr>
        <p:txBody>
          <a:bodyPr bIns="96625" rIns="96625" lIns="96625" tIns="966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Font typeface="Arial"/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2" name="Shape 4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3" name="Shape 413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14" name="Shape 414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8" name="Shape 4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9" name="Shape 419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20" name="Shape 420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7" name="Shape 4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8" name="Shape 428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29" name="Shape 429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4" name="Shape 4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5" name="Shape 435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6" name="Shape 436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2" name="Shape 4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3" name="Shape 443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44" name="Shape 444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9" name="Shape 4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0" name="Shape 450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1" name="Shape 451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5" name="Shape 4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6" name="Shape 456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7" name="Shape 457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1" name="Shape 4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2" name="Shape 462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63" name="Shape 463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8" name="Shape 4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9" name="Shape 469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70" name="Shape 470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6" name="Shape 4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7" name="Shape 477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78" name="Shape 478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1" name="Shape 4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2" name="Shape 482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3" name="Shape 483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  <a:noFill/>
          <a:ln>
            <a:noFill/>
          </a:ln>
        </p:spPr>
        <p:txBody>
          <a:bodyPr bIns="96625" rIns="96625" lIns="96625" tIns="966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Font typeface="Arial"/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7" name="Shape 4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8" name="Shape 488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89" name="Shape 489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3" name="Shape 4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4" name="Shape 494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5" name="Shape 495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9" name="Shape 4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0" name="Shape 500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01" name="Shape 501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5" name="Shape 5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6" name="Shape 506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07" name="Shape 507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2" name="Shape 5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3" name="Shape 513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4" name="Shape 514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9" name="Shape 5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0" name="Shape 520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21" name="Shape 521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4" name="Shape 5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5" name="Shape 525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26" name="Shape 526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720725" x="1257300"/>
            <a:ext cy="3600599" cx="4800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560569" x="731522"/>
            <a:ext cy="4320599" cx="5852100"/>
          </a:xfrm>
          <a:prstGeom prst="rect">
            <a:avLst/>
          </a:prstGeom>
          <a:noFill/>
          <a:ln>
            <a:noFill/>
          </a:ln>
        </p:spPr>
        <p:txBody>
          <a:bodyPr bIns="96625" rIns="96625" lIns="96625" tIns="966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Font typeface="Arial"/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2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marR="0" indent="3048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Condensed"/>
              <a:buNone/>
              <a:defRPr b="1" sz="36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algn="ctr" rtl="0" marR="0" indent="3048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Condensed"/>
              <a:buNone/>
              <a:defRPr b="1" sz="36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algn="ctr" rtl="0" marR="0" indent="304800" marL="0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b="1" sz="36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algn="ctr" rtl="0" marR="0" indent="304800" marL="0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b="1" sz="36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algn="ctr" rtl="0" marR="0" indent="304800" marL="0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b="1" sz="36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algn="ctr" rtl="0" marR="0" indent="304800" marL="0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b="1" sz="36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algn="ctr" rtl="0" marR="0" indent="304800" marL="0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b="1" sz="36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algn="ctr" rtl="0" marR="0" indent="304800" marL="0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b="1" sz="36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algn="ctr" rtl="0" marR="0" indent="304800" marL="0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b="1" sz="36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Roboto Condensed"/>
              <a:buNone/>
              <a:defRPr sz="3000"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Roboto Condensed"/>
              <a:buNone/>
              <a:defRPr sz="3000"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Roboto Condensed"/>
              <a:buNone/>
              <a:defRPr sz="3000"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Roboto Condensed"/>
              <a:buNone/>
              <a:defRPr sz="3000"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Roboto Condensed"/>
              <a:buNone/>
              <a:defRPr sz="3000"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Roboto Condensed"/>
              <a:buNone/>
              <a:defRPr sz="3000"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Roboto Condensed"/>
              <a:buNone/>
              <a:defRPr sz="3000"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Roboto Condensed"/>
              <a:buNone/>
              <a:defRPr sz="3000"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Roboto Condensed"/>
              <a:buNone/>
              <a:defRPr sz="3000"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1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y="767025" x="610950"/>
            <a:ext cy="1046400" cx="7934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marR="0" indent="3048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Condensed"/>
              <a:buNone/>
              <a:defRPr b="1" sz="36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rtl="0" marR="0" indent="3048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Condensed"/>
              <a:buNone/>
              <a:defRPr b="1" sz="36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rtl="0" marR="0" indent="304800" marL="0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b="1" sz="36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rtl="0" marR="0" indent="304800" marL="0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b="1" sz="36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rtl="0" marR="0" indent="304800" marL="0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b="1" sz="36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rtl="0" marR="0" indent="304800" marL="0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b="1" sz="36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rtl="0" marR="0" indent="304800" marL="0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b="1" sz="36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rtl="0" marR="0" indent="304800" marL="0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b="1" sz="36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rtl="0" marR="0" indent="304800" marL="0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b="1" sz="36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y="2030175" x="610950"/>
            <a:ext cy="3682199" cx="7934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Roboto Condensed"/>
              <a:buNone/>
              <a:defRPr sz="3000"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Roboto Condensed"/>
              <a:buNone/>
              <a:defRPr sz="3000"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Roboto Condensed"/>
              <a:buNone/>
              <a:defRPr sz="3000"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Roboto Condensed"/>
              <a:buNone/>
              <a:defRPr sz="3000"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Roboto Condensed"/>
              <a:buNone/>
              <a:defRPr sz="3000"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Roboto Condensed"/>
              <a:buNone/>
              <a:defRPr sz="3000"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Roboto Condensed"/>
              <a:buNone/>
              <a:defRPr sz="3000"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Roboto Condensed"/>
              <a:buNone/>
              <a:defRPr sz="3000"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Roboto Condensed"/>
              <a:buNone/>
              <a:defRPr sz="3000"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woColTx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y="1600200" x="457200"/>
            <a:ext cy="4967574" cx="39945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2" type="body"/>
          </p:nvPr>
        </p:nvSpPr>
        <p:spPr>
          <a:xfrm>
            <a:off y="1600200" x="4692273"/>
            <a:ext cy="4967574" cx="39945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Only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_ONLY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5875078" x="457200"/>
            <a:ext cy="692692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952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algn="ctr" rtl="0" indent="-1714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o"/>
              <a:defRPr/>
            </a:lvl2pPr>
            <a:lvl3pPr algn="ctr" rtl="0" indent="-1714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▪"/>
              <a:defRPr/>
            </a:lvl3pPr>
            <a:lvl4pPr algn="ctr" rtl="0" indent="-952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algn="ctr" rtl="0" indent="-1714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o"/>
              <a:defRPr/>
            </a:lvl5pPr>
            <a:lvl6pPr algn="ctr" rtl="0" indent="-1714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▪"/>
              <a:defRPr/>
            </a:lvl6pPr>
            <a:lvl7pPr algn="ctr" rtl="0" indent="-952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algn="ctr" rtl="0" indent="-1714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o"/>
              <a:defRPr/>
            </a:lvl8pPr>
            <a:lvl9pPr algn="ctr" rtl="0" indent="-1714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▪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1.xml" Type="http://schemas.openxmlformats.org/officeDocument/2006/relationships/slideLayout" Id="rId2"/><Relationship Target="../media/image01.png" Type="http://schemas.openxmlformats.org/officeDocument/2006/relationships/image" Id="rId1"/><Relationship Target="../slideLayouts/slideLayout3.xml" Type="http://schemas.openxmlformats.org/officeDocument/2006/relationships/slideLayout" Id="rId4"/><Relationship Target="../slideLayouts/slideLayout2.xml" Type="http://schemas.openxmlformats.org/officeDocument/2006/relationships/slideLayout" Id="rId3"/><Relationship Target="../theme/theme3.xml" Type="http://schemas.openxmlformats.org/officeDocument/2006/relationships/theme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2286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algn="l" rtl="0" marR="0" indent="2286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25401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Font typeface="Arial"/>
              <a:buChar char="•"/>
              <a:defRPr>
                <a:solidFill>
                  <a:srgbClr val="FFFFFF"/>
                </a:solidFill>
              </a:defRPr>
            </a:lvl1pPr>
            <a:lvl2pPr algn="l" rtl="0" marR="0" indent="-1333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Font typeface="Arial"/>
              <a:buChar char="o"/>
              <a:defRPr>
                <a:solidFill>
                  <a:srgbClr val="FFFFFF"/>
                </a:solidFill>
              </a:defRPr>
            </a:lvl2pPr>
            <a:lvl3pPr algn="l" rtl="0" marR="0" indent="-76200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Font typeface="Arial"/>
              <a:buChar char="▪"/>
              <a:defRPr>
                <a:solidFill>
                  <a:srgbClr val="FFFFFF"/>
                </a:solidFill>
              </a:defRPr>
            </a:lvl3pPr>
            <a:lvl4pPr algn="l" rtl="0" marR="0" indent="-38100" marL="1600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Font typeface="Arial"/>
              <a:buChar char="•"/>
              <a:defRPr>
                <a:solidFill>
                  <a:srgbClr val="FFFFFF"/>
                </a:solidFill>
              </a:defRPr>
            </a:lvl4pPr>
            <a:lvl5pPr algn="l" rtl="0" marR="0" indent="-114300" marL="2057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Font typeface="Arial"/>
              <a:buChar char="o"/>
              <a:defRPr>
                <a:solidFill>
                  <a:srgbClr val="FFFFFF"/>
                </a:solidFill>
              </a:defRPr>
            </a:lvl5pPr>
            <a:lvl6pPr algn="l" rtl="0" marR="0" indent="-114300" marL="2514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Font typeface="Arial"/>
              <a:buChar char="▪"/>
              <a:defRPr>
                <a:solidFill>
                  <a:srgbClr val="FFFFFF"/>
                </a:solidFill>
              </a:defRPr>
            </a:lvl6pPr>
            <a:lvl7pPr algn="l" rtl="0" marR="0" indent="-38100" marL="29718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Font typeface="Arial"/>
              <a:buChar char="•"/>
              <a:defRPr>
                <a:solidFill>
                  <a:srgbClr val="FFFFFF"/>
                </a:solidFill>
              </a:defRPr>
            </a:lvl7pPr>
            <a:lvl8pPr algn="l" rtl="0" marR="0" indent="-114300" marL="34290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Font typeface="Arial"/>
              <a:buChar char="o"/>
              <a:defRPr>
                <a:solidFill>
                  <a:srgbClr val="FFFFFF"/>
                </a:solidFill>
              </a:defRPr>
            </a:lvl8pPr>
            <a:lvl9pPr algn="l" rtl="0" marR="0" indent="-114300" marL="3886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Font typeface="Arial"/>
              <a:buChar char="▪"/>
              <a:defRPr>
                <a:solidFill>
                  <a:srgbClr val="FFFFFF"/>
                </a:solidFill>
              </a:defRPr>
            </a:lvl9pPr>
          </a:lstStyle>
          <a:p/>
        </p:txBody>
      </p:sp>
      <p:grpSp>
        <p:nvGrpSpPr>
          <p:cNvPr id="7" name="Shape 7"/>
          <p:cNvGrpSpPr/>
          <p:nvPr/>
        </p:nvGrpSpPr>
        <p:grpSpPr>
          <a:xfrm>
            <a:off y="-20866" x="-15085"/>
            <a:ext cy="6934216" cx="9237918"/>
            <a:chOff y="0" x="-1175"/>
            <a:chExt cy="6934216" cx="9237918"/>
          </a:xfrm>
        </p:grpSpPr>
        <p:sp>
          <p:nvSpPr>
            <p:cNvPr id="8" name="Shape 8"/>
            <p:cNvSpPr/>
            <p:nvPr/>
          </p:nvSpPr>
          <p:spPr>
            <a:xfrm>
              <a:off y="0" x="-1175"/>
              <a:ext cy="6858000" cx="9200999"/>
            </a:xfrm>
            <a:prstGeom prst="rect">
              <a:avLst/>
            </a:prstGeom>
            <a:solidFill>
              <a:srgbClr val="272822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y="6778216" x="43"/>
              <a:ext cy="156000" cx="9236700"/>
            </a:xfrm>
            <a:prstGeom prst="rect">
              <a:avLst/>
            </a:prstGeom>
            <a:solidFill>
              <a:srgbClr val="00A4E4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pic>
          <p:nvPicPr>
            <p:cNvPr id="10" name="Shape 10"/>
            <p:cNvPicPr preferRelativeResize="0"/>
            <p:nvPr/>
          </p:nvPicPr>
          <p:blipFill>
            <a:blip r:embed="rId1">
              <a:alphaModFix/>
            </a:blip>
            <a:stretch>
              <a:fillRect/>
            </a:stretch>
          </p:blipFill>
          <p:spPr>
            <a:xfrm>
              <a:off y="6167050" x="7564875"/>
              <a:ext cy="251175" cx="1154776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11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22.png" Type="http://schemas.openxmlformats.org/officeDocument/2006/relationships/image" Id="rId3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3.xml.rels><?xml version="1.0" encoding="UTF-8" standalone="yes"?><Relationships xmlns="http://schemas.openxmlformats.org/package/2006/relationships"><Relationship Target="../notesSlides/notesSlide33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5.xml.rels><?xml version="1.0" encoding="UTF-8" standalone="yes"?><Relationships xmlns="http://schemas.openxmlformats.org/package/2006/relationships"><Relationship Target="../notesSlides/notesSlide35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6.xml.rels><?xml version="1.0" encoding="UTF-8" standalone="yes"?><Relationships xmlns="http://schemas.openxmlformats.org/package/2006/relationships"><Relationship Target="../notesSlides/notesSlide36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37.xml.rels><?xml version="1.0" encoding="UTF-8" standalone="yes"?><Relationships xmlns="http://schemas.openxmlformats.org/package/2006/relationships"><Relationship Target="../notesSlides/notesSlide3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9.png" Type="http://schemas.openxmlformats.org/officeDocument/2006/relationships/image" Id="rId3"/></Relationships>
</file>

<file path=ppt/slides/_rels/slide38.xml.rels><?xml version="1.0" encoding="UTF-8" standalone="yes"?><Relationships xmlns="http://schemas.openxmlformats.org/package/2006/relationships"><Relationship Target="../notesSlides/notesSlide38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9.xml.rels><?xml version="1.0" encoding="UTF-8" standalone="yes"?><Relationships xmlns="http://schemas.openxmlformats.org/package/2006/relationships"><Relationship Target="../notesSlides/notesSlide39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0.xml.rels><?xml version="1.0" encoding="UTF-8" standalone="yes"?><Relationships xmlns="http://schemas.openxmlformats.org/package/2006/relationships"><Relationship Target="../notesSlides/notesSlide40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1.xml.rels><?xml version="1.0" encoding="UTF-8" standalone="yes"?><Relationships xmlns="http://schemas.openxmlformats.org/package/2006/relationships"><Relationship Target="../notesSlides/notesSlide41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42.xml.rels><?xml version="1.0" encoding="UTF-8" standalone="yes"?><Relationships xmlns="http://schemas.openxmlformats.org/package/2006/relationships"><Relationship Target="../notesSlides/notesSlide4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4"/><Relationship Target="../media/image04.png" Type="http://schemas.openxmlformats.org/officeDocument/2006/relationships/image" Id="rId3"/></Relationships>
</file>

<file path=ppt/slides/_rels/slide43.xml.rels><?xml version="1.0" encoding="UTF-8" standalone="yes"?><Relationships xmlns="http://schemas.openxmlformats.org/package/2006/relationships"><Relationship Target="../notesSlides/notesSlide43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4.xml.rels><?xml version="1.0" encoding="UTF-8" standalone="yes"?><Relationships xmlns="http://schemas.openxmlformats.org/package/2006/relationships"><Relationship Target="../notesSlides/notesSlide4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45.xml.rels><?xml version="1.0" encoding="UTF-8" standalone="yes"?><Relationships xmlns="http://schemas.openxmlformats.org/package/2006/relationships"><Relationship Target="../notesSlides/notesSlide4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46.xml.rels><?xml version="1.0" encoding="UTF-8" standalone="yes"?><Relationships xmlns="http://schemas.openxmlformats.org/package/2006/relationships"><Relationship Target="../notesSlides/notesSlide4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7.xml.rels><?xml version="1.0" encoding="UTF-8" standalone="yes"?><Relationships xmlns="http://schemas.openxmlformats.org/package/2006/relationships"><Relationship Target="../notesSlides/notesSlide4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48.xml.rels><?xml version="1.0" encoding="UTF-8" standalone="yes"?><Relationships xmlns="http://schemas.openxmlformats.org/package/2006/relationships"><Relationship Target="../notesSlides/notesSlide4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49.xml.rels><?xml version="1.0" encoding="UTF-8" standalone="yes"?><Relationships xmlns="http://schemas.openxmlformats.org/package/2006/relationships"><Relationship Target="../notesSlides/notesSlide4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4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50.xml.rels><?xml version="1.0" encoding="UTF-8" standalone="yes"?><Relationships xmlns="http://schemas.openxmlformats.org/package/2006/relationships"><Relationship Target="../notesSlides/notesSlide50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51.xml.rels><?xml version="1.0" encoding="UTF-8" standalone="yes"?><Relationships xmlns="http://schemas.openxmlformats.org/package/2006/relationships"><Relationship Target="../notesSlides/notesSlide5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52.xml.rels><?xml version="1.0" encoding="UTF-8" standalone="yes"?><Relationships xmlns="http://schemas.openxmlformats.org/package/2006/relationships"><Relationship Target="../notesSlides/notesSlide5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5.png" Type="http://schemas.openxmlformats.org/officeDocument/2006/relationships/image" Id="rId3"/></Relationships>
</file>

<file path=ppt/slides/_rels/slide53.xml.rels><?xml version="1.0" encoding="UTF-8" standalone="yes"?><Relationships xmlns="http://schemas.openxmlformats.org/package/2006/relationships"><Relationship Target="../notesSlides/notesSlide5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54.xml.rels><?xml version="1.0" encoding="UTF-8" standalone="yes"?><Relationships xmlns="http://schemas.openxmlformats.org/package/2006/relationships"><Relationship Target="../notesSlides/notesSlide54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55.xml.rels><?xml version="1.0" encoding="UTF-8" standalone="yes"?><Relationships xmlns="http://schemas.openxmlformats.org/package/2006/relationships"><Relationship Target="../notesSlides/notesSlide5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21.png" Type="http://schemas.openxmlformats.org/officeDocument/2006/relationships/image" Id="rId3"/></Relationships>
</file>

<file path=ppt/slides/_rels/slide56.xml.rels><?xml version="1.0" encoding="UTF-8" standalone="yes"?><Relationships xmlns="http://schemas.openxmlformats.org/package/2006/relationships"><Relationship Target="../notesSlides/notesSlide5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57.xml.rels><?xml version="1.0" encoding="UTF-8" standalone="yes"?><Relationships xmlns="http://schemas.openxmlformats.org/package/2006/relationships"><Relationship Target="../notesSlides/notesSlide57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58.xml.rels><?xml version="1.0" encoding="UTF-8" standalone="yes"?><Relationships xmlns="http://schemas.openxmlformats.org/package/2006/relationships"><Relationship Target="../notesSlides/notesSlide5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2.png" Type="http://schemas.openxmlformats.org/officeDocument/2006/relationships/image" Id="rId3"/></Relationships>
</file>

<file path=ppt/slides/_rels/slide59.xml.rels><?xml version="1.0" encoding="UTF-8" standalone="yes"?><Relationships xmlns="http://schemas.openxmlformats.org/package/2006/relationships"><Relationship Target="../notesSlides/notesSlide59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60.xml.rels><?xml version="1.0" encoding="UTF-8" standalone="yes"?><Relationships xmlns="http://schemas.openxmlformats.org/package/2006/relationships"><Relationship Target="../notesSlides/notesSlide60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8.png" Type="http://schemas.openxmlformats.org/officeDocument/2006/relationships/image" Id="rId3"/></Relationships>
</file>

<file path=ppt/slides/_rels/slide61.xml.rels><?xml version="1.0" encoding="UTF-8" standalone="yes"?><Relationships xmlns="http://schemas.openxmlformats.org/package/2006/relationships"><Relationship Target="../notesSlides/notesSlide6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62.xml.rels><?xml version="1.0" encoding="UTF-8" standalone="yes"?><Relationships xmlns="http://schemas.openxmlformats.org/package/2006/relationships"><Relationship Target="../notesSlides/notesSlide6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63.xml.rels><?xml version="1.0" encoding="UTF-8" standalone="yes"?><Relationships xmlns="http://schemas.openxmlformats.org/package/2006/relationships"><Relationship Target="../notesSlides/notesSlide6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3.png" Type="http://schemas.openxmlformats.org/officeDocument/2006/relationships/image" Id="rId3"/></Relationships>
</file>

<file path=ppt/slides/_rels/slide64.xml.rels><?xml version="1.0" encoding="UTF-8" standalone="yes"?><Relationships xmlns="http://schemas.openxmlformats.org/package/2006/relationships"><Relationship Target="../notesSlides/notesSlide6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7.png" Type="http://schemas.openxmlformats.org/officeDocument/2006/relationships/image" Id="rId4"/><Relationship Target="../media/image16.png" Type="http://schemas.openxmlformats.org/officeDocument/2006/relationships/image" Id="rId3"/></Relationships>
</file>

<file path=ppt/slides/_rels/slide65.xml.rels><?xml version="1.0" encoding="UTF-8" standalone="yes"?><Relationships xmlns="http://schemas.openxmlformats.org/package/2006/relationships"><Relationship Target="../notesSlides/notesSlide65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66.xml.rels><?xml version="1.0" encoding="UTF-8" standalone="yes"?><Relationships xmlns="http://schemas.openxmlformats.org/package/2006/relationships"><Relationship Target="../notesSlides/notesSlide6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67.xml.rels><?xml version="1.0" encoding="UTF-8" standalone="yes"?><Relationships xmlns="http://schemas.openxmlformats.org/package/2006/relationships"><Relationship Target="../notesSlides/notesSlide67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68.xml.rels><?xml version="1.0" encoding="UTF-8" standalone="yes"?><Relationships xmlns="http://schemas.openxmlformats.org/package/2006/relationships"><Relationship Target="../notesSlides/notesSlide68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69.xml.rels><?xml version="1.0" encoding="UTF-8" standalone="yes"?><Relationships xmlns="http://schemas.openxmlformats.org/package/2006/relationships"><Relationship Target="../notesSlides/notesSlide6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20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70.xml.rels><?xml version="1.0" encoding="UTF-8" standalone="yes"?><Relationships xmlns="http://schemas.openxmlformats.org/package/2006/relationships"><Relationship Target="../notesSlides/notesSlide70.xml" Type="http://schemas.openxmlformats.org/officeDocument/2006/relationships/notesSlide" Id="rId2"/><Relationship Target="../slideLayouts/slideLayout1.xml" Type="http://schemas.openxmlformats.org/officeDocument/2006/relationships/slideLayout" Id="rId1"/><Relationship Target="http://door3.com/insights/introducing-angularcss-css-demand-angularjs" Type="http://schemas.openxmlformats.org/officeDocument/2006/relationships/hyperlink" TargetMode="External" Id="rId4"/><Relationship Target="http://door3.github.io/angular-css" Type="http://schemas.openxmlformats.org/officeDocument/2006/relationships/hyperlink" TargetMode="External" Id="rId3"/><Relationship Target="http://code.tutsplus.com/tutorials/intro-to-shadow-dom--net-34966" Type="http://schemas.openxmlformats.org/officeDocument/2006/relationships/hyperlink" TargetMode="External" Id="rId6"/><Relationship Target="https://github.com/stubbornella/oocss/wiki" Type="http://schemas.openxmlformats.org/officeDocument/2006/relationships/hyperlink" TargetMode="External" Id="rId5"/><Relationship Target="https://dvcs.w3.org/hg/webcomponents/raw-file/57f8cfc4a7dc/explainer/index.html" Type="http://schemas.openxmlformats.org/officeDocument/2006/relationships/hyperlink" TargetMode="External" Id="rId7"/></Relationships>
</file>

<file path=ppt/slides/_rels/slide71.xml.rels><?xml version="1.0" encoding="UTF-8" standalone="yes"?><Relationships xmlns="http://schemas.openxmlformats.org/package/2006/relationships"><Relationship Target="../notesSlides/notesSlide7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https://cdnjs.com/libraries/angular-css" Type="http://schemas.openxmlformats.org/officeDocument/2006/relationships/hyperlink" TargetMode="External" Id="rId4"/><Relationship Target="https://github.com/door3/angular-css" Type="http://schemas.openxmlformats.org/officeDocument/2006/relationships/hyperlink" TargetMode="External" Id="rId3"/><Relationship Target="https://www.npmjs.com/package/angular-css" Type="http://schemas.openxmlformats.org/officeDocument/2006/relationships/hyperlink" TargetMode="External" Id="rId6"/><Relationship Target="http://ngmodules.org/modules/angular-css" Type="http://schemas.openxmlformats.org/officeDocument/2006/relationships/hyperlink" TargetMode="External" Id="rId5"/></Relationships>
</file>

<file path=ppt/slides/_rels/slide72.xml.rels><?xml version="1.0" encoding="UTF-8" standalone="yes"?><Relationships xmlns="http://schemas.openxmlformats.org/package/2006/relationships"><Relationship Target="../notesSlides/notesSlide7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/>
        </p:nvSpPr>
        <p:spPr>
          <a:xfrm>
            <a:off y="2463650" x="2076375"/>
            <a:ext cy="3225599" cx="6905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Lato"/>
              <a:buNone/>
            </a:pPr>
            <a:r>
              <a:rPr b="1" sz="4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CSS Architecture For Large-scale Angular Apps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Lato"/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Lato"/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by Alex Castillo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Lato"/>
              <a:buNone/>
            </a:pPr>
            <a:r>
              <a:rPr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AngularJS Meetup February 2015</a:t>
            </a:r>
          </a:p>
        </p:txBody>
      </p:sp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514612" x="312668"/>
            <a:ext cy="1603325" cx="1603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Performance:</a:t>
            </a:r>
          </a:p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Loading all the CSS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y="2389525" x="424350"/>
            <a:ext cy="3947699" cx="7851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What’s the problem with loading all the CSS?</a:t>
            </a:r>
          </a:p>
          <a:p>
            <a:pPr algn="l" rtl="0" lvl="1" marR="0" indent="-419100" marL="9144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○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Large-scale apps contain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 lot of CSS</a:t>
            </a:r>
          </a:p>
          <a:p>
            <a:pPr algn="l" rtl="0" lvl="1" marR="0" indent="-419100" marL="9144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○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Downloading CSS for breakpoints that won’t be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part of the experience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 </a:t>
            </a:r>
          </a:p>
          <a:p>
            <a:pPr algn="l" rtl="0" lvl="2" marR="0" indent="-419100" marL="13716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66666"/>
              <a:buFont typeface="Roboto Condensed"/>
              <a:buChar char="■"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E.g.: tablet CSS on a smartphone device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/>
        </p:nvSpPr>
        <p:spPr>
          <a:xfrm>
            <a:off y="1333325" x="424350"/>
            <a:ext cy="874500" cx="853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What is a Breakpoint?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y="2389525" x="424350"/>
            <a:ext cy="3947699" cx="7108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 breakpoints is a set of rules based on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conditions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such as screen resolution, that can be targeted in order to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adapt content rendering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to its environment.</a:t>
            </a:r>
          </a:p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rtl="0" lvl="0"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For example: </a:t>
            </a:r>
            <a:r>
              <a:rPr sz="3000" lang="en">
                <a:solidFill>
                  <a:srgbClr val="B6D7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(min-width: 768px)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Performance:</a:t>
            </a:r>
          </a:p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Loading all the CSS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891400" x="443200"/>
            <a:ext cy="390525" cx="58483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/>
        </p:nvSpPr>
        <p:spPr>
          <a:xfrm>
            <a:off y="2389525" x="424350"/>
            <a:ext cy="709799" cx="7851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Single stylesheet containing all styles and media queries for each breakpoint.</a:t>
            </a:r>
          </a:p>
          <a:p>
            <a: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Number of lines: </a:t>
            </a: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4750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Total File size: </a:t>
            </a: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90.24 kb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Performance:</a:t>
            </a:r>
          </a:p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Loading all the CSS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y="2389525" x="424350"/>
            <a:ext cy="503999" cx="7851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Multiple stylesheets containing all styles for each breakpoint.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763750" x="464450"/>
            <a:ext cy="1840464" cx="8295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 txBox="1"/>
          <p:nvPr/>
        </p:nvSpPr>
        <p:spPr>
          <a:xfrm>
            <a:off y="2616050" x="0"/>
            <a:ext cy="1445100" cx="9200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Lato"/>
              <a:buNone/>
            </a:pPr>
            <a:r>
              <a:rPr sz="6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CSS and Scopes</a:t>
            </a:r>
          </a:p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Font typeface="Lato"/>
              <a:buNone/>
            </a:pPr>
            <a:r>
              <a:t/>
            </a:r>
            <a:endParaRPr sz="6000">
              <a:solidFill>
                <a:srgbClr val="66666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/>
        </p:nvSpPr>
        <p:spPr>
          <a:xfrm>
            <a:off y="453425" x="276300"/>
            <a:ext cy="5965199" cx="5965199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/>
        </p:nvSpPr>
        <p:spPr>
          <a:xfrm>
            <a:off y="699159" x="471227"/>
            <a:ext cy="5479500" cx="55647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/>
        </p:nvSpPr>
        <p:spPr>
          <a:xfrm>
            <a:off y="913925" x="661300"/>
            <a:ext cy="1285499" cx="51903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/>
        </p:nvSpPr>
        <p:spPr>
          <a:xfrm>
            <a:off y="2383100" x="661298"/>
            <a:ext cy="3588900" cx="51558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/>
        </p:nvSpPr>
        <p:spPr>
          <a:xfrm>
            <a:off y="2689999" x="950375"/>
            <a:ext cy="1369499" cx="1037999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/>
        </p:nvSpPr>
        <p:spPr>
          <a:xfrm>
            <a:off y="4261725" x="950375"/>
            <a:ext cy="1420199" cx="1037999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/>
        </p:nvSpPr>
        <p:spPr>
          <a:xfrm>
            <a:off y="4261725" x="2129907"/>
            <a:ext cy="1420199" cx="1037999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/>
        </p:nvSpPr>
        <p:spPr>
          <a:xfrm>
            <a:off y="2689999" x="2129907"/>
            <a:ext cy="1369499" cx="1037999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/>
        </p:nvSpPr>
        <p:spPr>
          <a:xfrm>
            <a:off y="4261725" x="3309440"/>
            <a:ext cy="1420199" cx="1037999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/>
        </p:nvSpPr>
        <p:spPr>
          <a:xfrm>
            <a:off y="2689999" x="3309440"/>
            <a:ext cy="1369499" cx="1037999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/>
        </p:nvSpPr>
        <p:spPr>
          <a:xfrm>
            <a:off y="4261725" x="4488973"/>
            <a:ext cy="1420199" cx="1037999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/>
        </p:nvSpPr>
        <p:spPr>
          <a:xfrm>
            <a:off y="2689999" x="4488973"/>
            <a:ext cy="1369499" cx="1037999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 txBox="1"/>
          <p:nvPr/>
        </p:nvSpPr>
        <p:spPr>
          <a:xfrm>
            <a:off y="421575" x="6815500"/>
            <a:ext cy="5128200" cx="214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Third-party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Global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View-specific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Component-specific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Breakpoint-specific</a:t>
            </a:r>
          </a:p>
        </p:txBody>
      </p:sp>
      <p:sp>
        <p:nvSpPr>
          <p:cNvPr id="124" name="Shape 124"/>
          <p:cNvSpPr/>
          <p:nvPr/>
        </p:nvSpPr>
        <p:spPr>
          <a:xfrm>
            <a:off y="543675" x="6539175"/>
            <a:ext cy="156000" cx="142499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/>
        </p:nvSpPr>
        <p:spPr>
          <a:xfrm>
            <a:off y="986795" x="6539175"/>
            <a:ext cy="156000" cx="142499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/>
        </p:nvSpPr>
        <p:spPr>
          <a:xfrm>
            <a:off y="1402775" x="6539175"/>
            <a:ext cy="156000" cx="142499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/>
        </p:nvSpPr>
        <p:spPr>
          <a:xfrm>
            <a:off y="1816348" x="6539175"/>
            <a:ext cy="156000" cx="142499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/>
        </p:nvSpPr>
        <p:spPr>
          <a:xfrm>
            <a:off y="2210534" x="6539175"/>
            <a:ext cy="156000" cx="14249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/>
        </p:nvSpPr>
        <p:spPr>
          <a:xfrm>
            <a:off y="1028343" x="793502"/>
            <a:ext cy="1043700" cx="4895400"/>
          </a:xfrm>
          <a:prstGeom prst="rect">
            <a:avLst/>
          </a:prstGeom>
          <a:noFill/>
          <a:ln w="28575" cap="flat">
            <a:solidFill>
              <a:srgbClr val="FFFF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/>
        </p:nvSpPr>
        <p:spPr>
          <a:xfrm>
            <a:off y="2791375" x="1055625"/>
            <a:ext cy="1169099" cx="828900"/>
          </a:xfrm>
          <a:prstGeom prst="rect">
            <a:avLst/>
          </a:prstGeom>
          <a:noFill/>
          <a:ln w="28575" cap="flat">
            <a:solidFill>
              <a:srgbClr val="FFFF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/>
        </p:nvSpPr>
        <p:spPr>
          <a:xfrm>
            <a:off y="4375987" x="1055625"/>
            <a:ext cy="1180799" cx="828900"/>
          </a:xfrm>
          <a:prstGeom prst="rect">
            <a:avLst/>
          </a:prstGeom>
          <a:noFill/>
          <a:ln w="28575" cap="flat">
            <a:solidFill>
              <a:srgbClr val="FFFF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/>
        </p:nvSpPr>
        <p:spPr>
          <a:xfrm>
            <a:off y="4375985" x="2210925"/>
            <a:ext cy="1180799" cx="876899"/>
          </a:xfrm>
          <a:prstGeom prst="rect">
            <a:avLst/>
          </a:prstGeom>
          <a:noFill/>
          <a:ln w="28575" cap="flat">
            <a:solidFill>
              <a:srgbClr val="FFFF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/>
        </p:nvSpPr>
        <p:spPr>
          <a:xfrm>
            <a:off y="2791375" x="2210925"/>
            <a:ext cy="1169099" cx="876899"/>
          </a:xfrm>
          <a:prstGeom prst="rect">
            <a:avLst/>
          </a:prstGeom>
          <a:noFill/>
          <a:ln w="28575" cap="flat">
            <a:solidFill>
              <a:srgbClr val="FFFF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/>
        </p:nvSpPr>
        <p:spPr>
          <a:xfrm>
            <a:off y="4375984" x="3403225"/>
            <a:ext cy="1180799" cx="828900"/>
          </a:xfrm>
          <a:prstGeom prst="rect">
            <a:avLst/>
          </a:prstGeom>
          <a:noFill/>
          <a:ln w="28575" cap="flat">
            <a:solidFill>
              <a:srgbClr val="FFFF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/>
        </p:nvSpPr>
        <p:spPr>
          <a:xfrm>
            <a:off y="2791375" x="3403225"/>
            <a:ext cy="1169099" cx="828900"/>
          </a:xfrm>
          <a:prstGeom prst="rect">
            <a:avLst/>
          </a:prstGeom>
          <a:noFill/>
          <a:ln w="28575" cap="flat">
            <a:solidFill>
              <a:srgbClr val="FFFF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/>
        </p:nvSpPr>
        <p:spPr>
          <a:xfrm>
            <a:off y="2791375" x="4589775"/>
            <a:ext cy="1169099" cx="828900"/>
          </a:xfrm>
          <a:prstGeom prst="rect">
            <a:avLst/>
          </a:prstGeom>
          <a:noFill/>
          <a:ln w="28575" cap="flat">
            <a:solidFill>
              <a:srgbClr val="FFFF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/>
        </p:nvSpPr>
        <p:spPr>
          <a:xfrm>
            <a:off y="4375985" x="4589775"/>
            <a:ext cy="1180799" cx="828900"/>
          </a:xfrm>
          <a:prstGeom prst="rect">
            <a:avLst/>
          </a:prstGeom>
          <a:noFill/>
          <a:ln w="28575" cap="flat">
            <a:solidFill>
              <a:srgbClr val="FFFF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/>
        </p:nvSpPr>
        <p:spPr>
          <a:xfrm>
            <a:off y="2501895" x="793500"/>
            <a:ext cy="3351300" cx="4895400"/>
          </a:xfrm>
          <a:prstGeom prst="rect">
            <a:avLst/>
          </a:prstGeom>
          <a:noFill/>
          <a:ln w="28575" cap="flat">
            <a:solidFill>
              <a:srgbClr val="FFFF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CSS and Scopes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y="2389525" x="424350"/>
            <a:ext cy="3947699" cx="7108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Third-party stylesheets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Internal stylesheets</a:t>
            </a:r>
          </a:p>
          <a:p>
            <a:pPr algn="l" rtl="0" lvl="1" marR="0" indent="-419100" marL="9144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○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Global</a:t>
            </a:r>
          </a:p>
          <a:p>
            <a:pPr algn="l" rtl="0" lvl="2" marR="0" indent="-419100" marL="13716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9FC5E8"/>
              </a:buClr>
              <a:buSzPct val="100000"/>
              <a:buFont typeface="Roboto Condensed"/>
              <a:buChar char="■"/>
            </a:pP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View-specific</a:t>
            </a:r>
          </a:p>
          <a:p>
            <a:pPr algn="l" rtl="0" lvl="2" marR="0" indent="-419100" marL="13716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9FC5E8"/>
              </a:buClr>
              <a:buSzPct val="100000"/>
              <a:buFont typeface="Roboto Condensed"/>
              <a:buChar char="■"/>
            </a:pP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Component-specific</a:t>
            </a:r>
          </a:p>
          <a:p>
            <a:pPr algn="l" rtl="0" lvl="2" marR="0" indent="-419100" marL="13716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9FC5E8"/>
              </a:buClr>
              <a:buSzPct val="100000"/>
              <a:buFont typeface="Roboto Condensed"/>
              <a:buChar char="■"/>
            </a:pP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Breakpoint-specific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/>
        </p:nvSpPr>
        <p:spPr>
          <a:xfrm>
            <a:off y="1333325" x="424350"/>
            <a:ext cy="874500" cx="853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CSS and Scopes:</a:t>
            </a: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b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Third-party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y="2389525" x="424350"/>
            <a:ext cy="3947699" cx="7715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Utils</a:t>
            </a:r>
          </a:p>
          <a:p>
            <a:pPr rtl="0" lvl="1" indent="-342900" marL="91440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○"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reset.css, normalize.css, etc</a:t>
            </a:r>
          </a:p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Libraries</a:t>
            </a:r>
          </a:p>
          <a:p>
            <a:pPr rtl="0" lvl="1" indent="-342900" marL="91440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○"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Bootstrap, Material Design, etc</a:t>
            </a:r>
          </a:p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Widgets</a:t>
            </a:r>
          </a:p>
          <a:p>
            <a:pPr rtl="0" lvl="1" indent="-342900" marL="91440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○"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Chosen, jQuery plugins, etc</a:t>
            </a:r>
          </a:p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External Fonts:</a:t>
            </a:r>
          </a:p>
          <a:p>
            <a:pPr rtl="0" lvl="1" indent="-342900" marL="91440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○"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Google Fonts, Typekit, etc</a:t>
            </a:r>
          </a:p>
          <a:p>
            <a:pPr rtl="0" indent="0" marL="0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rtl="0" lvl="0" indent="0" marL="0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 txBox="1"/>
          <p:nvPr/>
        </p:nvSpPr>
        <p:spPr>
          <a:xfrm>
            <a:off y="1333325" x="424350"/>
            <a:ext cy="874500" cx="853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CSS and Scopes:</a:t>
            </a:r>
            <a:r>
              <a:rPr b="1"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b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Global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y="2389525" x="424350"/>
            <a:ext cy="3947699" cx="7108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Custom Fonts</a:t>
            </a:r>
          </a:p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Icons</a:t>
            </a:r>
          </a:p>
          <a:p>
            <a:pPr rtl="0" lvl="1" indent="-342900" marL="91440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○"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Icomoon, Font Awesome, etc</a:t>
            </a:r>
          </a:p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Layouts</a:t>
            </a:r>
          </a:p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App-wide styles</a:t>
            </a:r>
          </a:p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Style guide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/>
        </p:nvSpPr>
        <p:spPr>
          <a:xfrm>
            <a:off y="1333325" x="424350"/>
            <a:ext cy="874500" cx="853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CSS and Scopes:</a:t>
            </a:r>
            <a:r>
              <a:rPr b="1"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b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View-specific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y="2389525" x="424350"/>
            <a:ext cy="3947699" cx="8086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Target DOM elements of a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single view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or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state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</a:t>
            </a: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ngRoute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UI Router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Angular Route Segment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Other routing modules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About DOOR3</a:t>
            </a:r>
          </a:p>
        </p:txBody>
      </p:sp>
      <p:sp>
        <p:nvSpPr>
          <p:cNvPr id="35" name="Shape 35"/>
          <p:cNvSpPr txBox="1"/>
          <p:nvPr/>
        </p:nvSpPr>
        <p:spPr>
          <a:xfrm>
            <a:off y="2389525" x="424350"/>
            <a:ext cy="3947699" cx="6862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DOOR3 is a digital communications firm that designs and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builds interactive enterprise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applications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for web, social and mobile media.</a:t>
            </a:r>
          </a:p>
          <a:p>
            <a:pPr rtl="0" lvl="0" indent="1905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 txBox="1"/>
          <p:nvPr/>
        </p:nvSpPr>
        <p:spPr>
          <a:xfrm>
            <a:off y="1333325" x="424350"/>
            <a:ext cy="874500" cx="853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CSS and Scopes:</a:t>
            </a: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b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Component-specific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y="2389525" x="424350"/>
            <a:ext cy="3947699" cx="7108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Target DOM elements of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Directives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 txBox="1"/>
          <p:nvPr/>
        </p:nvSpPr>
        <p:spPr>
          <a:xfrm>
            <a:off y="1333325" x="424350"/>
            <a:ext cy="874500" cx="853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CSS and Scopes:</a:t>
            </a: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b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Breakpoint-specific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y="2389525" x="424350"/>
            <a:ext cy="3947699" cx="7108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Target DOM elements of: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9FC5E8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Views 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(routes)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9FC5E8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Components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(directives)</a:t>
            </a: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And separated by </a:t>
            </a:r>
            <a:r>
              <a:rPr u="sng"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breakpoint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 txBox="1"/>
          <p:nvPr/>
        </p:nvSpPr>
        <p:spPr>
          <a:xfrm>
            <a:off y="2616050" x="0"/>
            <a:ext cy="1445100" cx="9200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Lato"/>
              <a:buNone/>
            </a:pPr>
            <a:r>
              <a:rPr sz="6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Best Practices</a:t>
            </a:r>
          </a:p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Font typeface="Lato"/>
              <a:buNone/>
            </a:pPr>
            <a:r>
              <a:t/>
            </a:r>
            <a:endParaRPr>
              <a:solidFill>
                <a:srgbClr val="66666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Best Practices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y="2389525" x="424350"/>
            <a:ext cy="3947699" cx="7108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9FC5E8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Object Oriented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CSS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Leverage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Responsive Utilities</a:t>
            </a:r>
          </a:p>
          <a:p>
            <a:pPr algn="l" rtl="0" lvl="1" marR="0" indent="-342900" marL="9144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○"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Bootstrap, Angular Material Design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Separate Stylesheets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by Scope</a:t>
            </a:r>
          </a:p>
          <a:p>
            <a:pPr algn="l" rtl="0" lvl="1" marR="0" indent="-342900" marL="9144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○"/>
            </a:pPr>
            <a:r>
              <a:rPr u="sng"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AngularCSS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0" name="Shape 190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Best Practices:</a:t>
            </a: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b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Object Oriented CSS 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y="2389525" x="424350"/>
            <a:ext cy="3947699" cx="75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 CSS “object” is a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repeating visual pattern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, that can be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abstracted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into an independent snippet of HTML, CSS, and possibly JavaScript. </a:t>
            </a: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That object can then be </a:t>
            </a:r>
            <a:r>
              <a:rPr u="sng"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reused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throughout a site.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6" name="Shape 196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Best Practices:</a:t>
            </a: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b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Object Oriented CSS  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y="2389525" x="424350"/>
            <a:ext cy="3947699" cx="7108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Separate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structure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and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presentation</a:t>
            </a: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u="sng"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Repeating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visual features</a:t>
            </a:r>
          </a:p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Using </a:t>
            </a:r>
            <a:r>
              <a:rPr u="sng"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classes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to name your objects and their components</a:t>
            </a:r>
          </a:p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Referencing these classes in your stylesheets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2" name="Shape 202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Best Practices: </a:t>
            </a:r>
            <a:b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Object Oriented CSS  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y="2389525" x="424350"/>
            <a:ext cy="3947699" cx="7108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Separate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container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and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content</a:t>
            </a: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Rarely use </a:t>
            </a:r>
            <a:r>
              <a:rPr u="sng"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location-dependent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styles</a:t>
            </a:r>
          </a:p>
          <a:p>
            <a:pPr algn="l" rtl="0" lvl="1" marR="0" indent="-342900" marL="9144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○"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All </a:t>
            </a: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unclassed</a:t>
            </a: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elements will look the same</a:t>
            </a:r>
          </a:p>
          <a:p>
            <a:pPr algn="l" rtl="0" lvl="1" marR="0" indent="-342900" marL="9144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○"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All </a:t>
            </a: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mixins</a:t>
            </a: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will look the same</a:t>
            </a:r>
          </a:p>
          <a:p>
            <a:pPr algn="l" rtl="0" lvl="1" marR="0" indent="-342900" marL="9144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○"/>
            </a:pP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No need to override</a:t>
            </a: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unclassed elements based on location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8" name="Shape 208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Best Practices:</a:t>
            </a:r>
            <a:r>
              <a:rPr b="1"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b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Leverage Responsive Utilities</a:t>
            </a:r>
          </a:p>
        </p:txBody>
      </p:sp>
      <p:pic>
        <p:nvPicPr>
          <p:cNvPr id="209" name="Shape 2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000825" x="0"/>
            <a:ext cy="3886199" cx="914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4" name="Shape 214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Best Practices: </a:t>
            </a:r>
            <a:b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Leverage Responsive Utilities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y="2389525" x="424350"/>
            <a:ext cy="3947699" cx="4370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Bootstrap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9FC5E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visible</a:t>
            </a:r>
          </a:p>
          <a:p>
            <a:pPr algn="l" rtl="0" lv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visible-[breakpoint]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visible-[breakpoint]-[display]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hidden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hidden-[breakpoint]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y="3542650" x="3519350"/>
            <a:ext cy="2162100" cx="6835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display: block;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display: block; on [breakpoint]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display: [block, inline, inline-block]; on [breakpoint]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display: none; 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display: none; on [breakpoint]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0" name="Shape 2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1" name="Shape 221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Best Practices:</a:t>
            </a: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b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Leverage Responsive Utilities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y="2389525" x="424350"/>
            <a:ext cy="3947699" cx="4370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Angular Material Design</a:t>
            </a: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200">
              <a:solidFill>
                <a:srgbClr val="9FC5E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hide</a:t>
            </a:r>
          </a:p>
          <a:p>
            <a:pPr algn="l" rtl="0" lv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hide-[breakpoint]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hide-gt-[breakpoint]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show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show-[breakpoint]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show-gt-[breakpoint]</a:t>
            </a:r>
          </a:p>
          <a:p>
            <a:pPr algn="l" rtl="0" lv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23" name="Shape 223"/>
          <p:cNvSpPr txBox="1"/>
          <p:nvPr/>
        </p:nvSpPr>
        <p:spPr>
          <a:xfrm>
            <a:off y="3276860" x="2980725"/>
            <a:ext cy="2691299" cx="6835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display: none;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display: none; on [breakpoint]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display: none; on breakpoints greater than [breakpoint]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negates hide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negates hide on [breakpoint]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negates hide on breakpoints greater than [breakpoint]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About DOOR3: </a:t>
            </a:r>
          </a:p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Services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y="2389525" x="424350"/>
            <a:ext cy="3947699" cx="796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Cross-platform Digital Strategy 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User Experience Design 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Web &amp; Mobile Application Services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Web &amp; Mobile Maintenance &amp; Support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8" name="Shape 228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Best Practices: </a:t>
            </a:r>
            <a:b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Leverage Responsive Utilities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y="3542650" x="2980725"/>
            <a:ext cy="2162100" cx="6835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sets the default layout on all breakpoints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sets the layout on [breakpoint]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sets the layout on breakpoints greater than [breakpoint]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30" name="Shape 230"/>
          <p:cNvSpPr txBox="1"/>
          <p:nvPr/>
        </p:nvSpPr>
        <p:spPr>
          <a:xfrm>
            <a:off y="2389525" x="424350"/>
            <a:ext cy="3947699" cx="4370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Angular Material Design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layout</a:t>
            </a:r>
          </a:p>
          <a:p>
            <a:pPr algn="l" rtl="0" lv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layout-[breakpoint]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layout-gt-[breakpoint]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4" name="Shape 2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5" name="Shape 235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Best Practices:</a:t>
            </a: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b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Leverage Responsive Utilities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y="3542650" x="3504175"/>
            <a:ext cy="2162100" cx="6835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sets child alignment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sets child alignment on [breakpoint]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sets child alignment on breakpoints greater 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than [breakpoint]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rtl="0" lv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37" name="Shape 237"/>
          <p:cNvSpPr txBox="1"/>
          <p:nvPr/>
        </p:nvSpPr>
        <p:spPr>
          <a:xfrm>
            <a:off y="2389525" x="424350"/>
            <a:ext cy="3947699" cx="4370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Angular Material Design</a:t>
            </a:r>
          </a:p>
          <a:p>
            <a:pPr algn="l" rt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layout-align</a:t>
            </a:r>
          </a:p>
          <a:p>
            <a:pPr algn="l" rtl="0" lv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layout-align-[breakpoint]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layout-align-gt-[breakpoint]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1" name="Shape 2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2" name="Shape 242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Best Practices:</a:t>
            </a: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b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Leverage Responsive Utilities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y="3542650" x="3124850"/>
            <a:ext cy="2162100" cx="6835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sets element order 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sets element order on [breakpoint]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sets element order on breakpoints greater 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than [breakpoint]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rtl="0" lv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44" name="Shape 244"/>
          <p:cNvSpPr txBox="1"/>
          <p:nvPr/>
        </p:nvSpPr>
        <p:spPr>
          <a:xfrm>
            <a:off y="2389525" x="424350"/>
            <a:ext cy="3947699" cx="4370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Angular Material Design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flex-order</a:t>
            </a:r>
          </a:p>
          <a:p>
            <a:pPr algn="l" rtl="0" lv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flex-order-[breakpoint]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flex-order-gt-[breakpoint]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8" name="Shape 2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9" name="Shape 249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Best Practices:</a:t>
            </a:r>
            <a:r>
              <a:rPr b="1"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b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Separate Stylesheets by Scope </a:t>
            </a:r>
          </a:p>
        </p:txBody>
      </p:sp>
      <p:grpSp>
        <p:nvGrpSpPr>
          <p:cNvPr id="250" name="Shape 250"/>
          <p:cNvGrpSpPr/>
          <p:nvPr/>
        </p:nvGrpSpPr>
        <p:grpSpPr>
          <a:xfrm>
            <a:off y="2429900" x="531375"/>
            <a:ext cy="3967454" cx="3967454"/>
            <a:chOff y="453425" x="276300"/>
            <a:chExt cy="5965199" cx="5965199"/>
          </a:xfrm>
        </p:grpSpPr>
        <p:sp>
          <p:nvSpPr>
            <p:cNvPr id="251" name="Shape 251"/>
            <p:cNvSpPr/>
            <p:nvPr/>
          </p:nvSpPr>
          <p:spPr>
            <a:xfrm>
              <a:off y="453425" x="276300"/>
              <a:ext cy="5965199" cx="5965199"/>
            </a:xfrm>
            <a:prstGeom prst="rect">
              <a:avLst/>
            </a:prstGeom>
            <a:solidFill>
              <a:srgbClr val="0B5394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y="699159" x="471227"/>
              <a:ext cy="5479500" cx="5564700"/>
            </a:xfrm>
            <a:prstGeom prst="rect">
              <a:avLst/>
            </a:prstGeom>
            <a:solidFill>
              <a:srgbClr val="9FC5E8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y="913925" x="661300"/>
              <a:ext cy="1285499" cx="51903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y="2383100" x="661298"/>
              <a:ext cy="3588900" cx="5155800"/>
            </a:xfrm>
            <a:prstGeom prst="rect">
              <a:avLst/>
            </a:prstGeom>
            <a:solidFill>
              <a:srgbClr val="B6D7A8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y="2689999" x="950375"/>
              <a:ext cy="1369499" cx="1037999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y="4261725" x="950375"/>
              <a:ext cy="1420199" cx="1037999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y="4261725" x="2129907"/>
              <a:ext cy="1420199" cx="1037999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y="2689999" x="2129907"/>
              <a:ext cy="1369499" cx="1037999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y="4261725" x="3309440"/>
              <a:ext cy="1420199" cx="1037999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y="2689999" x="3309440"/>
              <a:ext cy="1369499" cx="1037999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1" name="Shape 261"/>
            <p:cNvSpPr/>
            <p:nvPr/>
          </p:nvSpPr>
          <p:spPr>
            <a:xfrm>
              <a:off y="4261725" x="4488973"/>
              <a:ext cy="1420199" cx="1037999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y="2689999" x="4488973"/>
              <a:ext cy="1369499" cx="1037999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y="1028343" x="793502"/>
              <a:ext cy="1043700" cx="4895400"/>
            </a:xfrm>
            <a:prstGeom prst="rect">
              <a:avLst/>
            </a:prstGeom>
            <a:noFill/>
            <a:ln w="28575" cap="flat">
              <a:solidFill>
                <a:srgbClr val="FFFFFF"/>
              </a:solidFill>
              <a:prstDash val="dash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y="2791375" x="1055625"/>
              <a:ext cy="1169099" cx="828900"/>
            </a:xfrm>
            <a:prstGeom prst="rect">
              <a:avLst/>
            </a:prstGeom>
            <a:noFill/>
            <a:ln w="28575" cap="flat">
              <a:solidFill>
                <a:srgbClr val="FFFFFF"/>
              </a:solidFill>
              <a:prstDash val="dash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y="4375987" x="1055625"/>
              <a:ext cy="1180799" cx="828900"/>
            </a:xfrm>
            <a:prstGeom prst="rect">
              <a:avLst/>
            </a:prstGeom>
            <a:noFill/>
            <a:ln w="28575" cap="flat">
              <a:solidFill>
                <a:srgbClr val="FFFFFF"/>
              </a:solidFill>
              <a:prstDash val="dash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y="4375985" x="2210925"/>
              <a:ext cy="1180799" cx="876899"/>
            </a:xfrm>
            <a:prstGeom prst="rect">
              <a:avLst/>
            </a:prstGeom>
            <a:noFill/>
            <a:ln w="28575" cap="flat">
              <a:solidFill>
                <a:srgbClr val="FFFFFF"/>
              </a:solidFill>
              <a:prstDash val="dash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y="2791375" x="2210925"/>
              <a:ext cy="1169099" cx="876899"/>
            </a:xfrm>
            <a:prstGeom prst="rect">
              <a:avLst/>
            </a:prstGeom>
            <a:noFill/>
            <a:ln w="28575" cap="flat">
              <a:solidFill>
                <a:srgbClr val="FFFFFF"/>
              </a:solidFill>
              <a:prstDash val="dash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y="4375984" x="3403225"/>
              <a:ext cy="1180799" cx="828900"/>
            </a:xfrm>
            <a:prstGeom prst="rect">
              <a:avLst/>
            </a:prstGeom>
            <a:noFill/>
            <a:ln w="28575" cap="flat">
              <a:solidFill>
                <a:srgbClr val="FFFFFF"/>
              </a:solidFill>
              <a:prstDash val="dash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y="2791375" x="3403225"/>
              <a:ext cy="1169099" cx="828900"/>
            </a:xfrm>
            <a:prstGeom prst="rect">
              <a:avLst/>
            </a:prstGeom>
            <a:noFill/>
            <a:ln w="28575" cap="flat">
              <a:solidFill>
                <a:srgbClr val="FFFFFF"/>
              </a:solidFill>
              <a:prstDash val="dash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y="2791375" x="4589775"/>
              <a:ext cy="1169099" cx="828900"/>
            </a:xfrm>
            <a:prstGeom prst="rect">
              <a:avLst/>
            </a:prstGeom>
            <a:noFill/>
            <a:ln w="28575" cap="flat">
              <a:solidFill>
                <a:srgbClr val="FFFFFF"/>
              </a:solidFill>
              <a:prstDash val="dash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y="4375985" x="4589775"/>
              <a:ext cy="1180799" cx="828900"/>
            </a:xfrm>
            <a:prstGeom prst="rect">
              <a:avLst/>
            </a:prstGeom>
            <a:noFill/>
            <a:ln w="28575" cap="flat">
              <a:solidFill>
                <a:srgbClr val="FFFFFF"/>
              </a:solidFill>
              <a:prstDash val="dash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y="2501895" x="793500"/>
              <a:ext cy="3351300" cx="4895400"/>
            </a:xfrm>
            <a:prstGeom prst="rect">
              <a:avLst/>
            </a:prstGeom>
            <a:noFill/>
            <a:ln w="28575" cap="flat">
              <a:solidFill>
                <a:srgbClr val="FFFFFF"/>
              </a:solidFill>
              <a:prstDash val="dash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73" name="Shape 273"/>
          <p:cNvSpPr txBox="1"/>
          <p:nvPr/>
        </p:nvSpPr>
        <p:spPr>
          <a:xfrm>
            <a:off y="2429900" x="5418100"/>
            <a:ext cy="5128200" cx="214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Third-party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Global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View-specific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Component-specific</a:t>
            </a:r>
          </a:p>
          <a:p>
            <a:pPr rt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Breakpoint-specific</a:t>
            </a:r>
          </a:p>
        </p:txBody>
      </p:sp>
      <p:sp>
        <p:nvSpPr>
          <p:cNvPr id="274" name="Shape 274"/>
          <p:cNvSpPr/>
          <p:nvPr/>
        </p:nvSpPr>
        <p:spPr>
          <a:xfrm>
            <a:off y="2552000" x="5141775"/>
            <a:ext cy="156000" cx="142499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5" name="Shape 275"/>
          <p:cNvSpPr/>
          <p:nvPr/>
        </p:nvSpPr>
        <p:spPr>
          <a:xfrm>
            <a:off y="2995120" x="5141775"/>
            <a:ext cy="156000" cx="142499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6" name="Shape 276"/>
          <p:cNvSpPr/>
          <p:nvPr/>
        </p:nvSpPr>
        <p:spPr>
          <a:xfrm>
            <a:off y="3411100" x="5141775"/>
            <a:ext cy="156000" cx="142499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7" name="Shape 277"/>
          <p:cNvSpPr/>
          <p:nvPr/>
        </p:nvSpPr>
        <p:spPr>
          <a:xfrm>
            <a:off y="3824673" x="5141775"/>
            <a:ext cy="156000" cx="142499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8" name="Shape 278"/>
          <p:cNvSpPr/>
          <p:nvPr/>
        </p:nvSpPr>
        <p:spPr>
          <a:xfrm>
            <a:off y="4218859" x="5141775"/>
            <a:ext cy="156000" cx="14249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2" name="Shape 2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3" name="Shape 283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Best Practices: </a:t>
            </a:r>
            <a:b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Separate Stylesheets by Scope 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y="2389525" x="424350"/>
            <a:ext cy="4000800" cx="8475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3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/views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3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/checkout</a:t>
            </a: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3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/checkout.html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300" lang="en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23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/checkout.ctrl.js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300" lang="en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23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/checkout.css  </a:t>
            </a:r>
            <a:r>
              <a:rPr sz="2300" lang="en">
                <a:solidFill>
                  <a:srgbClr val="B6D7A8"/>
                </a:solidFill>
                <a:latin typeface="Courier New"/>
                <a:ea typeface="Courier New"/>
                <a:cs typeface="Courier New"/>
                <a:sym typeface="Courier New"/>
              </a:rPr>
              <a:t>(view-specific css)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300" lang="en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23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/checkout.sm.css </a:t>
            </a:r>
            <a:r>
              <a:rPr sz="2300" lang="en">
                <a:solidFill>
                  <a:srgbClr val="FFE599"/>
                </a:solidFill>
                <a:latin typeface="Courier New"/>
                <a:ea typeface="Courier New"/>
                <a:cs typeface="Courier New"/>
                <a:sym typeface="Courier New"/>
              </a:rPr>
              <a:t>(breakpoint-specific css)</a:t>
            </a: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300" lang="en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23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/checkout.md.css </a:t>
            </a:r>
            <a:r>
              <a:rPr sz="2300" lang="en">
                <a:solidFill>
                  <a:srgbClr val="FFE599"/>
                </a:solidFill>
                <a:latin typeface="Courier New"/>
                <a:ea typeface="Courier New"/>
                <a:cs typeface="Courier New"/>
                <a:sym typeface="Courier New"/>
              </a:rPr>
              <a:t>(breakpoint-specific css)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300" lang="en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23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/checkout.lg.css </a:t>
            </a:r>
            <a:r>
              <a:rPr sz="2300" lang="en">
                <a:solidFill>
                  <a:srgbClr val="FFE599"/>
                </a:solidFill>
                <a:latin typeface="Courier New"/>
                <a:ea typeface="Courier New"/>
                <a:cs typeface="Courier New"/>
                <a:sym typeface="Courier New"/>
              </a:rPr>
              <a:t>(breakpoint-specific css)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3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 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8" name="Shape 2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9" name="Shape 289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Best Practices: </a:t>
            </a:r>
            <a:b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Separate Stylesheets by Scope </a:t>
            </a:r>
          </a:p>
        </p:txBody>
      </p:sp>
      <p:sp>
        <p:nvSpPr>
          <p:cNvPr id="290" name="Shape 290"/>
          <p:cNvSpPr txBox="1"/>
          <p:nvPr/>
        </p:nvSpPr>
        <p:spPr>
          <a:xfrm>
            <a:off y="2389525" x="424350"/>
            <a:ext cy="40008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47826"/>
              <a:buFont typeface="Arial"/>
              <a:buNone/>
            </a:pPr>
            <a:r>
              <a:rPr sz="23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/components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7826"/>
              <a:buFont typeface="Arial"/>
              <a:buNone/>
            </a:pPr>
            <a:r>
              <a:rPr sz="23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/search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7826"/>
              <a:buFont typeface="Arial"/>
              <a:buNone/>
            </a:pPr>
            <a:r>
              <a:rPr sz="23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/search.html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23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/search.ctrl.js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23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/search.css </a:t>
            </a:r>
            <a:r>
              <a:rPr sz="2300" lang="en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(component-specific css)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23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/search.sm.css </a:t>
            </a:r>
            <a:r>
              <a:rPr sz="2300" lang="en">
                <a:solidFill>
                  <a:srgbClr val="FFE599"/>
                </a:solidFill>
                <a:latin typeface="Courier New"/>
                <a:ea typeface="Courier New"/>
                <a:cs typeface="Courier New"/>
                <a:sym typeface="Courier New"/>
              </a:rPr>
              <a:t>(breakpoint-specific css)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23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/search.md.css </a:t>
            </a:r>
            <a:r>
              <a:rPr sz="2300" lang="en">
                <a:solidFill>
                  <a:srgbClr val="FFE599"/>
                </a:solidFill>
                <a:latin typeface="Courier New"/>
                <a:ea typeface="Courier New"/>
                <a:cs typeface="Courier New"/>
                <a:sym typeface="Courier New"/>
              </a:rPr>
              <a:t>(breakpoint-specific css)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23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/search.lg.css </a:t>
            </a:r>
            <a:r>
              <a:rPr sz="2300" lang="en">
                <a:solidFill>
                  <a:srgbClr val="FFE599"/>
                </a:solidFill>
                <a:latin typeface="Courier New"/>
                <a:ea typeface="Courier New"/>
                <a:cs typeface="Courier New"/>
                <a:sym typeface="Courier New"/>
              </a:rPr>
              <a:t>(breakpoint-specific css)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4" name="Shape 2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5" name="Shape 295"/>
          <p:cNvSpPr txBox="1"/>
          <p:nvPr/>
        </p:nvSpPr>
        <p:spPr>
          <a:xfrm>
            <a:off y="2616050" x="0"/>
            <a:ext cy="1445100" cx="9200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Lato"/>
              <a:buNone/>
            </a:pPr>
            <a:r>
              <a:rPr sz="6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CSS in AngularJS</a:t>
            </a:r>
          </a:p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Font typeface="Lato"/>
              <a:buNone/>
            </a:pPr>
            <a:r>
              <a:t/>
            </a:r>
            <a:endParaRPr>
              <a:solidFill>
                <a:srgbClr val="66666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9" name="Shape 2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0" name="Shape 300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Introducing AngularCSS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y="3026075" x="3199375"/>
            <a:ext cy="2698500" cx="5434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AngularCSS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is a JavaScript module for Angular that optimizes the presentation layer of your single-page apps.</a:t>
            </a:r>
          </a:p>
        </p:txBody>
      </p:sp>
      <p:pic>
        <p:nvPicPr>
          <p:cNvPr id="302" name="Shape 3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901524" x="424337"/>
            <a:ext cy="2459325" cx="2459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6" name="Shape 3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7" name="Shape 307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AngularCSS Features</a:t>
            </a:r>
          </a:p>
        </p:txBody>
      </p:sp>
      <p:sp>
        <p:nvSpPr>
          <p:cNvPr id="308" name="Shape 308"/>
          <p:cNvSpPr txBox="1"/>
          <p:nvPr/>
        </p:nvSpPr>
        <p:spPr>
          <a:xfrm>
            <a:off y="2541925" x="424350"/>
            <a:ext cy="30606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API for CSS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Architecture</a:t>
            </a:r>
          </a:p>
          <a:p>
            <a:pPr algn="l" rtl="0" lvl="1" marR="0" indent="-342900" marL="9144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○"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Directives, ngRoute, UI Router, via Service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Injects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stylesheets only as needed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Stylesheets are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lazy-loaded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Responsive Utilities</a:t>
            </a:r>
          </a:p>
          <a:p>
            <a:pPr algn="l" rtl="0" lvl="1" marR="0" indent="-342900" marL="9144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○"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Via </a:t>
            </a:r>
            <a:r>
              <a:rPr u="sng"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Smart Media Queries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Cache Features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2" name="Shape 3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3" name="Shape 313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AngularCSS Benefits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y="2541925" x="424350"/>
            <a:ext cy="3060600" cx="7803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Optimization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Page and Web Component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Encapsulation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Provides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context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Makes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debugging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CSS easier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About myself</a:t>
            </a:r>
          </a:p>
        </p:txBody>
      </p:sp>
      <p:sp>
        <p:nvSpPr>
          <p:cNvPr id="47" name="Shape 47"/>
          <p:cNvSpPr txBox="1"/>
          <p:nvPr/>
        </p:nvSpPr>
        <p:spPr>
          <a:xfrm>
            <a:off y="2389525" x="424350"/>
            <a:ext cy="3947699" cx="8180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Associate Director of Technology at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DOOR3</a:t>
            </a:r>
          </a:p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Specialize in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Enterprise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Single-page Apps</a:t>
            </a:r>
          </a:p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Focus on Cross-platform and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Responsive</a:t>
            </a:r>
          </a:p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Passion for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UX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&amp;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UI</a:t>
            </a:r>
          </a:p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Using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AngularJS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since v1.0.0rc1</a:t>
            </a:r>
          </a:p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Creator </a:t>
            </a:r>
            <a:r>
              <a:rPr u="sng"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AngularCSS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8" name="Shape 3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9" name="Shape 319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API for CSS Architecture</a:t>
            </a:r>
          </a:p>
        </p:txBody>
      </p:sp>
      <p:sp>
        <p:nvSpPr>
          <p:cNvPr id="320" name="Shape 320"/>
          <p:cNvSpPr txBox="1"/>
          <p:nvPr/>
        </p:nvSpPr>
        <p:spPr>
          <a:xfrm>
            <a:off y="2389525" x="424350"/>
            <a:ext cy="3947699" cx="7108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AngularCSS encourages an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organized</a:t>
            </a:r>
            <a:r>
              <a:rPr b="1"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and</a:t>
            </a:r>
            <a:r>
              <a:rPr b="1"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scalable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CSS architecture by separating stylesheets by sections, pages, components and </a:t>
            </a:r>
            <a:r>
              <a:rPr u="sng"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breakpoints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4" name="Shape 3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5" name="Shape 325"/>
          <p:cNvSpPr txBox="1"/>
          <p:nvPr/>
        </p:nvSpPr>
        <p:spPr>
          <a:xfrm>
            <a:off y="2616050" x="0"/>
            <a:ext cy="1445100" cx="9200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Lato"/>
              <a:buNone/>
            </a:pPr>
            <a:r>
              <a:rPr sz="6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Demo</a:t>
            </a:r>
          </a:p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Lato"/>
              <a:buNone/>
            </a:pPr>
            <a:r>
              <a:rPr sz="2400" lang="en">
                <a:solidFill>
                  <a:srgbClr val="B7B7B7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AngularCSS</a:t>
            </a:r>
          </a:p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Font typeface="Lato"/>
              <a:buNone/>
            </a:pPr>
            <a:r>
              <a:t/>
            </a:r>
            <a:endParaRPr>
              <a:solidFill>
                <a:srgbClr val="66666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9" name="Shape 3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0" name="Shape 330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Getting Started with AngularCSS</a:t>
            </a:r>
          </a:p>
        </p:txBody>
      </p:sp>
      <p:sp>
        <p:nvSpPr>
          <p:cNvPr id="331" name="Shape 331"/>
          <p:cNvSpPr txBox="1"/>
          <p:nvPr/>
        </p:nvSpPr>
        <p:spPr>
          <a:xfrm>
            <a:off y="2389525" x="424350"/>
            <a:ext cy="3947699" cx="7199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24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Reference the JavaScript library in your index.html after angular.js</a:t>
            </a: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b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br>
              <a:rPr sz="24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sz="24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Add “door3.css” as a dependency for your app.</a:t>
            </a:r>
          </a:p>
        </p:txBody>
      </p:sp>
      <p:pic>
        <p:nvPicPr>
          <p:cNvPr id="332" name="Shape 3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457300" x="358075"/>
            <a:ext cy="1143000" cx="832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Shape 3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5336675" x="409525"/>
            <a:ext cy="1066800" cx="549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7" name="Shape 3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8" name="Shape 338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Encapsulation</a:t>
            </a:r>
          </a:p>
        </p:txBody>
      </p:sp>
      <p:sp>
        <p:nvSpPr>
          <p:cNvPr id="339" name="Shape 339"/>
          <p:cNvSpPr txBox="1"/>
          <p:nvPr/>
        </p:nvSpPr>
        <p:spPr>
          <a:xfrm>
            <a:off y="2389525" x="424350"/>
            <a:ext cy="3947699" cx="7108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 Angular we can attach templates (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structure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) and controllers (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behavior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) to </a:t>
            </a:r>
            <a:r>
              <a:rPr u="sng"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pages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and </a:t>
            </a:r>
            <a:r>
              <a:rPr u="sng"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components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3" name="Shape 3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4" name="Shape 344"/>
          <p:cNvSpPr txBox="1"/>
          <p:nvPr/>
        </p:nvSpPr>
        <p:spPr>
          <a:xfrm>
            <a:off y="3427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Encapsulation</a:t>
            </a:r>
          </a:p>
        </p:txBody>
      </p:sp>
      <p:sp>
        <p:nvSpPr>
          <p:cNvPr id="345" name="Shape 345"/>
          <p:cNvSpPr txBox="1"/>
          <p:nvPr/>
        </p:nvSpPr>
        <p:spPr>
          <a:xfrm>
            <a:off y="1170325" x="424350"/>
            <a:ext cy="524100" cx="7793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With AngularCSS we can now attach CSS (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presentation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) to </a:t>
            </a:r>
            <a:r>
              <a:rPr u="sng"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pages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346" name="Shape 3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889948" x="462457"/>
            <a:ext cy="3114675" cx="717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0" name="Shape 3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1" name="Shape 351"/>
          <p:cNvSpPr txBox="1"/>
          <p:nvPr/>
        </p:nvSpPr>
        <p:spPr>
          <a:xfrm>
            <a:off y="3427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Encapsulation</a:t>
            </a:r>
          </a:p>
        </p:txBody>
      </p:sp>
      <p:sp>
        <p:nvSpPr>
          <p:cNvPr id="352" name="Shape 352"/>
          <p:cNvSpPr txBox="1"/>
          <p:nvPr/>
        </p:nvSpPr>
        <p:spPr>
          <a:xfrm>
            <a:off y="1170325" x="424350"/>
            <a:ext cy="574200" cx="7793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With AngularCSS we can now attach CSS (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presentation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) to </a:t>
            </a:r>
            <a:r>
              <a:rPr u="sng"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components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353" name="Shape 3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995526" x="403073"/>
            <a:ext cy="2238375" cx="7458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7" name="Shape 3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8" name="Shape 358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Smart Media Queries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y="2389525" x="424350"/>
            <a:ext cy="3947699" cx="7558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It evaluates the media query and checks if the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breakpoint</a:t>
            </a:r>
            <a:r>
              <a:rPr b="1"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matches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before adding the stylesheet to the page. </a:t>
            </a: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This can significantly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optimize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the load time of your apps.</a:t>
            </a: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3" name="Shape 3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4" name="Shape 364"/>
          <p:cNvSpPr txBox="1"/>
          <p:nvPr/>
        </p:nvSpPr>
        <p:spPr>
          <a:xfrm>
            <a:off y="425100" x="424350"/>
            <a:ext cy="564899" cx="8197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Multiple breakpoints via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media attribute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</a:t>
            </a:r>
          </a:p>
        </p:txBody>
      </p:sp>
      <p:pic>
        <p:nvPicPr>
          <p:cNvPr id="365" name="Shape 3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33350" x="424350"/>
            <a:ext cy="4738974" cx="8369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9" name="Shape 3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0" name="Shape 370"/>
          <p:cNvSpPr txBox="1"/>
          <p:nvPr/>
        </p:nvSpPr>
        <p:spPr>
          <a:xfrm>
            <a:off y="423391" x="424350"/>
            <a:ext cy="679800" cx="8502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Multiple breakpoints via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breakpoints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defaults.</a:t>
            </a:r>
          </a:p>
        </p:txBody>
      </p:sp>
      <p:pic>
        <p:nvPicPr>
          <p:cNvPr id="371" name="Shape 3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829750" x="471550"/>
            <a:ext cy="2595725" cx="8212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5" name="Shape 3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6" name="Shape 376"/>
          <p:cNvSpPr txBox="1"/>
          <p:nvPr/>
        </p:nvSpPr>
        <p:spPr>
          <a:xfrm>
            <a:off y="423391" x="424350"/>
            <a:ext cy="679800" cx="8502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Multiple breakpoints via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breakpoints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defaults.</a:t>
            </a:r>
          </a:p>
        </p:txBody>
      </p:sp>
      <p:pic>
        <p:nvPicPr>
          <p:cNvPr id="377" name="Shape 3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61525" x="393525"/>
            <a:ext cy="5010150" cx="612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/>
        </p:nvSpPr>
        <p:spPr>
          <a:xfrm>
            <a:off y="2616050" x="0"/>
            <a:ext cy="1542300" cx="9200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Lato"/>
              <a:buNone/>
            </a:pPr>
            <a:r>
              <a:rPr sz="6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CSS Architecture</a:t>
            </a:r>
          </a:p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Lato"/>
              <a:buNone/>
            </a:pPr>
            <a:r>
              <a:rPr sz="24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For Large-scale AngularJS Apps</a:t>
            </a:r>
          </a:p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Lato"/>
              <a:buNone/>
            </a:pPr>
            <a:r>
              <a:t/>
            </a:r>
            <a:endParaRPr sz="1800">
              <a:solidFill>
                <a:srgbClr val="CCCCCC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Font typeface="Lato"/>
              <a:buNone/>
            </a:pPr>
            <a:r>
              <a:t/>
            </a:r>
            <a:endParaRPr>
              <a:solidFill>
                <a:srgbClr val="66666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1" name="Shape 3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2" name="Shape 382"/>
          <p:cNvSpPr txBox="1"/>
          <p:nvPr/>
        </p:nvSpPr>
        <p:spPr>
          <a:xfrm>
            <a:off y="2616050" x="0"/>
            <a:ext cy="1445100" cx="9200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Lato"/>
              <a:buNone/>
            </a:pPr>
            <a:r>
              <a:rPr sz="6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Demo</a:t>
            </a:r>
          </a:p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Lato"/>
              <a:buNone/>
            </a:pPr>
            <a:r>
              <a:rPr sz="2400" lang="en">
                <a:solidFill>
                  <a:srgbClr val="B7B7B7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Smart Media Queries</a:t>
            </a:r>
          </a:p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Font typeface="Lato"/>
              <a:buNone/>
            </a:pPr>
            <a:r>
              <a:t/>
            </a:r>
            <a:endParaRPr>
              <a:solidFill>
                <a:srgbClr val="66666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6" name="Shape 3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7" name="Shape 387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CSS and Cache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y="2389525" x="424350"/>
            <a:ext cy="3947699" cx="8394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It is possible to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preload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stylesheets before the route or directive are active. Then they are loaded from the </a:t>
            </a:r>
            <a:r>
              <a:rPr u="sng"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browser’s cache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making it way faster to resolve. </a:t>
            </a:r>
            <a:b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b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Cache busting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option is also available.</a:t>
            </a:r>
          </a:p>
        </p:txBody>
      </p:sp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2" name="Shape 3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3" name="Shape 393"/>
          <p:cNvSpPr txBox="1"/>
          <p:nvPr/>
        </p:nvSpPr>
        <p:spPr>
          <a:xfrm>
            <a:off y="423391" x="424350"/>
            <a:ext cy="679800" cx="8502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Preloading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at the stylesheet level.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394" name="Shape 3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61200" x="424350"/>
            <a:ext cy="4000500" cx="710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8" name="Shape 3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9" name="Shape 399"/>
          <p:cNvSpPr txBox="1"/>
          <p:nvPr/>
        </p:nvSpPr>
        <p:spPr>
          <a:xfrm>
            <a:off y="423391" x="424350"/>
            <a:ext cy="679800" cx="8502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Cache busting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at the stylesheet level.</a:t>
            </a:r>
          </a:p>
          <a:p>
            <a:pPr rtl="0" lvl="0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400" name="Shape 4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45188" x="436721"/>
            <a:ext cy="4038600" cx="712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4" name="Shape 4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5" name="Shape 405"/>
          <p:cNvSpPr txBox="1"/>
          <p:nvPr/>
        </p:nvSpPr>
        <p:spPr>
          <a:xfrm>
            <a:off y="2616050" x="0"/>
            <a:ext cy="1445100" cx="9200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ato"/>
              <a:buNone/>
            </a:pPr>
            <a:r>
              <a:rPr sz="6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Demo</a:t>
            </a:r>
          </a:p>
          <a:p>
            <a:pPr algn="ctr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ato"/>
              <a:buNone/>
            </a:pPr>
            <a:r>
              <a:rPr sz="2400" lang="en">
                <a:solidFill>
                  <a:srgbClr val="B7B7B7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Cache Features</a:t>
            </a:r>
          </a:p>
          <a:p>
            <a:pPr algn="ctr" rtl="0" lvl="0">
              <a:lnSpc>
                <a:spcPct val="115000"/>
              </a:lnSpc>
              <a:spcBef>
                <a:spcPts val="0"/>
              </a:spcBef>
              <a:buClr>
                <a:srgbClr val="999999"/>
              </a:buClr>
              <a:buFont typeface="Lato"/>
              <a:buNone/>
            </a:pPr>
            <a:r>
              <a:t/>
            </a:r>
            <a:endParaRPr>
              <a:solidFill>
                <a:schemeClr val="dk2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Font typeface="Lato"/>
              <a:buNone/>
            </a:pPr>
            <a:r>
              <a:t/>
            </a:r>
            <a:endParaRPr b="1" sz="6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9" name="Shape 4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410" name="Shape 4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83375" x="457350"/>
            <a:ext cy="3666575" cx="6095699"/>
          </a:xfrm>
          <a:prstGeom prst="rect">
            <a:avLst/>
          </a:prstGeom>
          <a:noFill/>
          <a:ln>
            <a:noFill/>
          </a:ln>
        </p:spPr>
      </p:pic>
      <p:sp>
        <p:nvSpPr>
          <p:cNvPr id="411" name="Shape 411"/>
          <p:cNvSpPr txBox="1"/>
          <p:nvPr/>
        </p:nvSpPr>
        <p:spPr>
          <a:xfrm>
            <a:off y="423391" x="424350"/>
            <a:ext cy="679800" cx="8502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Configuring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defaults</a:t>
            </a:r>
          </a:p>
          <a:p>
            <a:pPr rtl="0" lvl="0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5" name="Shape 4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6" name="Shape 416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AngularCSS and </a:t>
            </a:r>
            <a:r>
              <a:rPr b="1" sz="36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Sass</a:t>
            </a:r>
          </a:p>
        </p:txBody>
      </p:sp>
      <p:sp>
        <p:nvSpPr>
          <p:cNvPr id="417" name="Shape 417"/>
          <p:cNvSpPr txBox="1"/>
          <p:nvPr/>
        </p:nvSpPr>
        <p:spPr>
          <a:xfrm>
            <a:off y="2389525" x="424350"/>
            <a:ext cy="3947699" cx="7558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Using Sass with AngularCSS is easy. By simply mirroring the structure of your app’s components within your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Sass Directory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, you can output CSS to your apps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component’s directories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1" name="Shape 4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2" name="Shape 422"/>
          <p:cNvSpPr txBox="1"/>
          <p:nvPr/>
        </p:nvSpPr>
        <p:spPr>
          <a:xfrm>
            <a:off y="497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Sass Directory Structure</a:t>
            </a:r>
          </a:p>
        </p:txBody>
      </p:sp>
      <p:sp>
        <p:nvSpPr>
          <p:cNvPr id="423" name="Shape 423"/>
          <p:cNvSpPr txBox="1"/>
          <p:nvPr/>
        </p:nvSpPr>
        <p:spPr>
          <a:xfrm>
            <a:off y="1371850" x="424350"/>
            <a:ext cy="826799" cx="7738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Sample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directory structure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for Sass &amp; AngularCSS.</a:t>
            </a:r>
          </a:p>
          <a:p>
            <a:pPr rtl="0" lvl="0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E5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24" name="Shape 424"/>
          <p:cNvSpPr txBox="1"/>
          <p:nvPr/>
        </p:nvSpPr>
        <p:spPr>
          <a:xfrm>
            <a:off y="2587750" x="424350"/>
            <a:ext cy="5233800" cx="330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/app    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2400" lang="en">
                <a:solidFill>
                  <a:srgbClr val="9FC5E8"/>
                </a:solidFill>
                <a:latin typeface="Courier New"/>
                <a:ea typeface="Courier New"/>
                <a:cs typeface="Courier New"/>
                <a:sym typeface="Courier New"/>
              </a:rPr>
              <a:t>/assets        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9FC5E8"/>
                </a:solidFill>
                <a:latin typeface="Courier New"/>
                <a:ea typeface="Courier New"/>
                <a:cs typeface="Courier New"/>
                <a:sym typeface="Courier New"/>
              </a:rPr>
              <a:t>    /sass</a:t>
            </a:r>
          </a:p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  /components</a:t>
            </a:r>
          </a:p>
          <a:p>
            <a:pPr rtl="0" lvl="0" indent="0" marL="1371600">
              <a:spcBef>
                <a:spcPts val="0"/>
              </a:spcBef>
              <a:buNone/>
            </a:pPr>
            <a:r>
              <a:rPr sz="2400" lang="en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... 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  /pages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    ...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sz="2400" lang="en">
                <a:solidFill>
                  <a:srgbClr val="B6D7A8"/>
                </a:solidFill>
                <a:latin typeface="Courier New"/>
                <a:ea typeface="Courier New"/>
                <a:cs typeface="Courier New"/>
                <a:sym typeface="Courier New"/>
              </a:rPr>
              <a:t>app.scss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2400" lang="en">
                <a:solidFill>
                  <a:srgbClr val="FFE599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</a:p>
          <a:p>
            <a:pPr rtl="0" lvl="0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E5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25" name="Shape 425"/>
          <p:cNvSpPr txBox="1"/>
          <p:nvPr/>
        </p:nvSpPr>
        <p:spPr>
          <a:xfrm>
            <a:off y="2587750" x="5591125"/>
            <a:ext cy="5233800" cx="330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/app    </a:t>
            </a:r>
          </a:p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/components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	 ...</a:t>
            </a:r>
          </a:p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/pages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	 ...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B6D7A8"/>
                </a:solidFill>
                <a:latin typeface="Courier New"/>
                <a:ea typeface="Courier New"/>
                <a:cs typeface="Courier New"/>
                <a:sym typeface="Courier New"/>
              </a:rPr>
              <a:t>  app.css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FFE599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2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app.js</a:t>
            </a:r>
          </a:p>
          <a:p>
            <a:pPr rtl="0" lvl="0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E5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426" name="Shape 426"/>
          <p:cNvCxnSpPr/>
          <p:nvPr/>
        </p:nvCxnSpPr>
        <p:spPr>
          <a:xfrm>
            <a:off y="2887975" x="3081425"/>
            <a:ext cy="14999" cx="1583699"/>
          </a:xfrm>
          <a:prstGeom prst="straightConnector1">
            <a:avLst/>
          </a:prstGeom>
          <a:noFill/>
          <a:ln w="76200" cap="flat">
            <a:solidFill>
              <a:srgbClr val="FFFFFF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0" name="Shape 4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1" name="Shape 431"/>
          <p:cNvSpPr txBox="1"/>
          <p:nvPr/>
        </p:nvSpPr>
        <p:spPr>
          <a:xfrm>
            <a:off y="497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config.rb setup</a:t>
            </a:r>
          </a:p>
        </p:txBody>
      </p:sp>
      <p:sp>
        <p:nvSpPr>
          <p:cNvPr id="432" name="Shape 432"/>
          <p:cNvSpPr txBox="1"/>
          <p:nvPr/>
        </p:nvSpPr>
        <p:spPr>
          <a:xfrm>
            <a:off y="1371850" x="424350"/>
            <a:ext cy="5233800" cx="847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Note that our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CSS root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is the application root. This means we can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mirror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any application directory structure within our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Sass directory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</a:t>
            </a:r>
          </a:p>
          <a:p>
            <a:pPr rtl="0" lvl="0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u="sng" sz="1800">
              <a:solidFill>
                <a:srgbClr val="FF99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E59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433" name="Shape 4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506950" x="424350"/>
            <a:ext cy="1914525" cx="576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7" name="Shape 4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8" name="Shape 438"/>
          <p:cNvSpPr txBox="1"/>
          <p:nvPr/>
        </p:nvSpPr>
        <p:spPr>
          <a:xfrm>
            <a:off y="497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Sass and its CSS Output</a:t>
            </a:r>
          </a:p>
        </p:txBody>
      </p:sp>
      <p:sp>
        <p:nvSpPr>
          <p:cNvPr id="439" name="Shape 439"/>
          <p:cNvSpPr txBox="1"/>
          <p:nvPr/>
        </p:nvSpPr>
        <p:spPr>
          <a:xfrm>
            <a:off y="1600450" x="424350"/>
            <a:ext cy="4519500" cx="4242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Sass</a:t>
            </a:r>
          </a:p>
          <a:p>
            <a:pPr rtl="0" lv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FC5E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rtl="0" lvl="0">
              <a:spcBef>
                <a:spcPts val="0"/>
              </a:spcBef>
              <a:buNone/>
            </a:pPr>
            <a:r>
              <a:rPr sz="2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/app    </a:t>
            </a:r>
          </a:p>
          <a:p>
            <a:pPr rtl="0" lvl="0">
              <a:spcBef>
                <a:spcPts val="0"/>
              </a:spcBef>
              <a:buNone/>
            </a:pPr>
            <a:r>
              <a:rPr sz="2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/assets        </a:t>
            </a:r>
          </a:p>
          <a:p>
            <a:pPr rtl="0" lvl="0">
              <a:spcBef>
                <a:spcPts val="0"/>
              </a:spcBef>
              <a:buNone/>
            </a:pPr>
            <a:r>
              <a:rPr sz="2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/sass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rPr sz="2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  /components </a:t>
            </a:r>
          </a:p>
          <a:p>
            <a:pPr rtl="0" lvl="0">
              <a:spcBef>
                <a:spcPts val="0"/>
              </a:spcBef>
              <a:buNone/>
            </a:pPr>
            <a:r>
              <a:rPr sz="2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    /login</a:t>
            </a:r>
          </a:p>
          <a:p>
            <a:pPr rtl="0" lvl="0">
              <a:spcBef>
                <a:spcPts val="0"/>
              </a:spcBef>
              <a:buNone/>
            </a:pPr>
            <a:r>
              <a:rPr sz="2200" lang="en">
                <a:solidFill>
                  <a:srgbClr val="B6D7A8"/>
                </a:solidFill>
                <a:latin typeface="Courier New"/>
                <a:ea typeface="Courier New"/>
                <a:cs typeface="Courier New"/>
                <a:sym typeface="Courier New"/>
              </a:rPr>
              <a:t>          login.scss</a:t>
            </a:r>
          </a:p>
          <a:p>
            <a:pPr rtl="0" lvl="0">
              <a:spcBef>
                <a:spcPts val="0"/>
              </a:spcBef>
              <a:buNone/>
            </a:pPr>
            <a:r>
              <a:rPr sz="2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  /pages</a:t>
            </a:r>
          </a:p>
          <a:p>
            <a:pPr rtl="0" lvl="0">
              <a:spcBef>
                <a:spcPts val="0"/>
              </a:spcBef>
              <a:buNone/>
            </a:pPr>
            <a:r>
              <a:rPr sz="2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    /home</a:t>
            </a:r>
          </a:p>
          <a:p>
            <a:pPr rtl="0" lvl="0">
              <a:spcBef>
                <a:spcPts val="0"/>
              </a:spcBef>
              <a:buNone/>
            </a:pPr>
            <a:r>
              <a:rPr sz="2200" lang="en">
                <a:solidFill>
                  <a:srgbClr val="B6D7A8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home.scss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E5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40" name="Shape 440"/>
          <p:cNvSpPr txBox="1"/>
          <p:nvPr/>
        </p:nvSpPr>
        <p:spPr>
          <a:xfrm>
            <a:off y="1600450" x="4828375"/>
            <a:ext cy="4519500" cx="4242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CSS Output</a:t>
            </a:r>
          </a:p>
          <a:p>
            <a:pPr rtl="0" lv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FC5E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rtl="0" lvl="0">
              <a:spcBef>
                <a:spcPts val="0"/>
              </a:spcBef>
              <a:buNone/>
            </a:pPr>
            <a:r>
              <a:rPr sz="2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/app</a:t>
            </a:r>
          </a:p>
          <a:p>
            <a:pPr rtl="0" lvl="0">
              <a:spcBef>
                <a:spcPts val="0"/>
              </a:spcBef>
              <a:buNone/>
            </a:pPr>
            <a:r>
              <a:rPr sz="2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/components</a:t>
            </a:r>
          </a:p>
          <a:p>
            <a:pPr rtl="0" lvl="0">
              <a:spcBef>
                <a:spcPts val="0"/>
              </a:spcBef>
              <a:buNone/>
            </a:pPr>
            <a:r>
              <a:rPr sz="2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/login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sz="2200" lang="en">
                <a:solidFill>
                  <a:srgbClr val="B6D7A8"/>
                </a:solidFill>
                <a:latin typeface="Courier New"/>
                <a:ea typeface="Courier New"/>
                <a:cs typeface="Courier New"/>
                <a:sym typeface="Courier New"/>
              </a:rPr>
              <a:t>      login.css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rPr sz="2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  login.dir.js</a:t>
            </a:r>
          </a:p>
          <a:p>
            <a:pPr rtl="0" lvl="0">
              <a:spcBef>
                <a:spcPts val="0"/>
              </a:spcBef>
              <a:buNone/>
            </a:pPr>
            <a:r>
              <a:rPr sz="2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  login.html</a:t>
            </a:r>
          </a:p>
          <a:p>
            <a:pPr rtl="0" lvl="0">
              <a:spcBef>
                <a:spcPts val="0"/>
              </a:spcBef>
              <a:buNone/>
            </a:pPr>
            <a:r>
              <a:rPr sz="2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/pages</a:t>
            </a:r>
          </a:p>
          <a:p>
            <a:pPr rtl="0" lvl="0">
              <a:spcBef>
                <a:spcPts val="0"/>
              </a:spcBef>
              <a:buNone/>
            </a:pPr>
            <a:r>
              <a:rPr sz="2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/home</a:t>
            </a:r>
          </a:p>
          <a:p>
            <a:pPr rtl="0" lvl="0">
              <a:spcBef>
                <a:spcPts val="0"/>
              </a:spcBef>
              <a:buNone/>
            </a:pPr>
            <a:r>
              <a:rPr sz="2200" lang="en">
                <a:solidFill>
                  <a:srgbClr val="B6D7A8"/>
                </a:solidFill>
                <a:latin typeface="Courier New"/>
                <a:ea typeface="Courier New"/>
                <a:cs typeface="Courier New"/>
                <a:sym typeface="Courier New"/>
              </a:rPr>
              <a:t>      home.css</a:t>
            </a:r>
          </a:p>
          <a:p>
            <a:pPr rtl="0" lvl="0">
              <a:spcBef>
                <a:spcPts val="0"/>
              </a:spcBef>
              <a:buNone/>
            </a:pPr>
            <a:r>
              <a:rPr sz="2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  home.ctrl.js</a:t>
            </a:r>
          </a:p>
          <a:p>
            <a:pPr rtl="0" lvl="0">
              <a:spcBef>
                <a:spcPts val="0"/>
              </a:spcBef>
              <a:buNone/>
            </a:pPr>
            <a:r>
              <a:rPr sz="2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  home.html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200">
              <a:solidFill>
                <a:srgbClr val="FFE5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441" name="Shape 441"/>
          <p:cNvCxnSpPr/>
          <p:nvPr/>
        </p:nvCxnSpPr>
        <p:spPr>
          <a:xfrm>
            <a:off y="1998650" x="2572650"/>
            <a:ext cy="14999" cx="1583699"/>
          </a:xfrm>
          <a:prstGeom prst="straightConnector1">
            <a:avLst/>
          </a:prstGeom>
          <a:noFill/>
          <a:ln w="76200" cap="flat">
            <a:solidFill>
              <a:srgbClr val="FFFFFF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The Early Days of the Web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y="2541925" x="424350"/>
            <a:ext cy="3412200" cx="7866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The presentation layer has evolved</a:t>
            </a:r>
          </a:p>
          <a:p>
            <a:pPr algn="l" rtl="0" lv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Inline styles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9FC5E8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Multiple master templates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Stylesheets at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page-by-page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basis</a:t>
            </a:r>
          </a:p>
        </p:txBody>
      </p:sp>
    </p:spTree>
  </p:cSld>
  <p:clrMapOvr>
    <a:masterClrMapping/>
  </p:clrMapOvr>
  <p:transition spd="slow">
    <p:cut/>
  </p:transition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5" name="Shape 4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6" name="Shape 446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How AngularCSS Works</a:t>
            </a:r>
          </a:p>
        </p:txBody>
      </p:sp>
      <p:sp>
        <p:nvSpPr>
          <p:cNvPr id="447" name="Shape 447"/>
          <p:cNvSpPr txBox="1"/>
          <p:nvPr/>
        </p:nvSpPr>
        <p:spPr>
          <a:xfrm>
            <a:off y="2389525" x="424350"/>
            <a:ext cy="2752200" cx="851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Injecting a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compiled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repeatable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&lt;link&gt; element to the DOM</a:t>
            </a:r>
            <a:b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</a:p>
          <a:p>
            <a:pPr algn="l" rtl="0" lvl="0" marR="0" indent="-419100" marL="9144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Via Angular’s $compile service </a:t>
            </a:r>
          </a:p>
          <a:p>
            <a:pPr algn="l" rtl="0" lvl="0" marR="0" indent="-419100" marL="9144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jqLite DOM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append/prepend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448" name="Shape 4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5357950" x="424350"/>
            <a:ext cy="857250" cx="658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2" name="Shape 4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3" name="Shape 453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How AngularCSS Works</a:t>
            </a:r>
          </a:p>
        </p:txBody>
      </p:sp>
      <p:sp>
        <p:nvSpPr>
          <p:cNvPr id="454" name="Shape 454"/>
          <p:cNvSpPr txBox="1"/>
          <p:nvPr/>
        </p:nvSpPr>
        <p:spPr>
          <a:xfrm>
            <a:off y="2389525" x="424350"/>
            <a:ext cy="3947699" cx="8648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Adding and removing stylesheet objects from scope</a:t>
            </a:r>
            <a:b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</a:p>
          <a:p>
            <a:pPr algn="l" rtl="0" lvl="0" marR="0" indent="-419100" marL="9144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By listening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routes events</a:t>
            </a:r>
          </a:p>
          <a:p>
            <a:pPr algn="l" rtl="0" lvl="0" marR="0" indent="-419100" marL="9144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By extending and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decorating custom directives</a:t>
            </a:r>
          </a:p>
          <a:p>
            <a:pPr algn="l" rtl="0" lvl="0" marR="0" indent="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8" name="Shape 4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9" name="Shape 459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How AngularCSS Works:</a:t>
            </a:r>
          </a:p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Routes</a:t>
            </a:r>
          </a:p>
        </p:txBody>
      </p:sp>
      <p:sp>
        <p:nvSpPr>
          <p:cNvPr id="460" name="Shape 460"/>
          <p:cNvSpPr txBox="1"/>
          <p:nvPr/>
        </p:nvSpPr>
        <p:spPr>
          <a:xfrm>
            <a:off y="2389525" x="424350"/>
            <a:ext cy="3947699" cx="8394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The service listens for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route and states event changes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, then it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adds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the stylesheets defined on the current route and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removes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stylesheets from the previous route via its service: $css</a:t>
            </a:r>
          </a:p>
        </p:txBody>
      </p:sp>
    </p:spTree>
  </p:cSld>
  <p:clrMapOvr>
    <a:masterClrMapping/>
  </p:clrMapOvr>
  <p:transition spd="slow">
    <p:cut/>
  </p:transition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4" name="Shape 4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5" name="Shape 465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How AngularCSS Works:</a:t>
            </a:r>
          </a:p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Directives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y="2389525" x="424350"/>
            <a:ext cy="3947699" cx="8394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Decorate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custom directives in order to access the DDO and scope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Extended the Angular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directive API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to support events</a:t>
            </a:r>
          </a:p>
          <a:p>
            <a:pPr rtl="0" lvl="1" indent="0" marL="0">
              <a:spcBef>
                <a:spcPts val="0"/>
              </a:spcBef>
              <a:spcAft>
                <a:spcPts val="1000"/>
              </a:spcAft>
              <a:buClr>
                <a:srgbClr val="434343"/>
              </a:buClr>
              <a:buFont typeface="Roboto"/>
              <a:buNone/>
            </a:pPr>
            <a:r>
              <a:t/>
            </a:r>
            <a:endParaRPr sz="18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Use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DDO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containing the css property to add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Use the scope to remove stylesheets on scope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$destroy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event</a:t>
            </a:r>
          </a:p>
        </p:txBody>
      </p:sp>
      <p:pic>
        <p:nvPicPr>
          <p:cNvPr id="467" name="Shape 4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365075" x="1210775"/>
            <a:ext cy="400050" cx="767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1" name="Shape 4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2" name="Shape 472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How to Test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y="2389525" x="424350"/>
            <a:ext cy="3947699" cx="7701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Using </a:t>
            </a:r>
            <a:r>
              <a:rPr sz="30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 to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compare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the href </a:t>
            </a:r>
            <a:r>
              <a:rPr u="sng"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property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value against </a:t>
            </a:r>
            <a:r>
              <a:rPr sz="30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href </a:t>
            </a:r>
            <a:r>
              <a:rPr u="sng"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attribute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value.</a:t>
            </a:r>
          </a:p>
        </p:txBody>
      </p:sp>
      <p:pic>
        <p:nvPicPr>
          <p:cNvPr id="474" name="Shape 4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576073" x="1485701"/>
            <a:ext cy="390525" cx="3362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5" name="Shape 4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996300" x="3877550"/>
            <a:ext cy="352425" cx="106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9" name="Shape 4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0" name="Shape 480"/>
          <p:cNvSpPr txBox="1"/>
          <p:nvPr/>
        </p:nvSpPr>
        <p:spPr>
          <a:xfrm>
            <a:off y="2616050" x="0"/>
            <a:ext cy="2640899" cx="9200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Lato"/>
              <a:buNone/>
            </a:pPr>
            <a:r>
              <a:rPr sz="6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What’s next?</a:t>
            </a:r>
          </a:p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Lato"/>
              <a:buNone/>
            </a:pPr>
            <a:r>
              <a:rPr sz="24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CSS in Angular 2.0</a:t>
            </a:r>
          </a:p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Lato"/>
              <a:buNone/>
            </a:pPr>
            <a:r>
              <a:t/>
            </a:r>
            <a:endParaRPr sz="24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Font typeface="Lato"/>
              <a:buNone/>
            </a:pPr>
            <a:r>
              <a:t/>
            </a:r>
            <a:endParaRPr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4" name="Shape 4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5" name="Shape 485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CSS in Angular 2.0</a:t>
            </a:r>
            <a:b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Routing</a:t>
            </a:r>
          </a:p>
        </p:txBody>
      </p:sp>
      <p:sp>
        <p:nvSpPr>
          <p:cNvPr id="486" name="Shape 486"/>
          <p:cNvSpPr txBox="1"/>
          <p:nvPr/>
        </p:nvSpPr>
        <p:spPr>
          <a:xfrm>
            <a:off y="2389525" x="424350"/>
            <a:ext cy="3947699" cx="7174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The 1.4 release is targeting a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new router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for Angular 1 and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Angular 2</a:t>
            </a:r>
          </a:p>
        </p:txBody>
      </p:sp>
    </p:spTree>
  </p:cSld>
  <p:clrMapOvr>
    <a:masterClrMapping/>
  </p:clrMapOvr>
  <p:transition spd="slow">
    <p:cut/>
  </p:transition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0" name="Shape 4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1" name="Shape 491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CSS in Angular 2.0</a:t>
            </a:r>
            <a:b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Directives</a:t>
            </a:r>
          </a:p>
        </p:txBody>
      </p:sp>
      <p:sp>
        <p:nvSpPr>
          <p:cNvPr id="492" name="Shape 492"/>
          <p:cNvSpPr txBox="1"/>
          <p:nvPr/>
        </p:nvSpPr>
        <p:spPr>
          <a:xfrm>
            <a:off y="2389525" x="424350"/>
            <a:ext cy="3947699" cx="8394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3 Types of Directives:</a:t>
            </a:r>
          </a:p>
          <a:p>
            <a:pPr algn="l" rtl="0" lvl="0" marR="0" indent="-419100" marL="9144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9FC5E8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Component </a:t>
            </a:r>
          </a:p>
          <a:p>
            <a:pPr algn="l" rtl="0" lvl="0" marR="0" indent="-419100" marL="9144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9FC5E8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Template</a:t>
            </a:r>
          </a:p>
          <a:p>
            <a:pPr algn="l" rtl="0" lvl="0" marR="0" indent="-419100" marL="9144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9FC5E8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Decorator </a:t>
            </a:r>
          </a:p>
          <a:p>
            <a:pPr algn="l" rtl="0" lvl="1" marR="0" indent="-342900" marL="13716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○"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No template support</a:t>
            </a:r>
          </a:p>
          <a:p>
            <a:pPr algn="l" rtl="0" lvl="1" marR="0" indent="-342900" marL="13716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○"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Hence no AngularCSS support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6" name="Shape 4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7" name="Shape 497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D9D9D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CSS in Angular 2.0</a:t>
            </a:r>
          </a:p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Directives</a:t>
            </a:r>
          </a:p>
        </p:txBody>
      </p:sp>
      <p:sp>
        <p:nvSpPr>
          <p:cNvPr id="498" name="Shape 498"/>
          <p:cNvSpPr txBox="1"/>
          <p:nvPr/>
        </p:nvSpPr>
        <p:spPr>
          <a:xfrm>
            <a:off y="2389525" x="424350"/>
            <a:ext cy="3947699" cx="8468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Directives based on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Web Components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backed by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Shadow DOM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</a:t>
            </a:r>
            <a:b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Addresses the DOM tree </a:t>
            </a:r>
            <a:r>
              <a:rPr u="sng"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encapsulation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problem</a:t>
            </a:r>
          </a:p>
          <a:p>
            <a:pPr algn="l" rtl="0" lvl="1" marR="0" indent="-419100" marL="9144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○"/>
            </a:pPr>
            <a:r>
              <a:rPr u="sng"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Isolated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CSS Scope</a:t>
            </a:r>
          </a:p>
        </p:txBody>
      </p:sp>
    </p:spTree>
  </p:cSld>
  <p:clrMapOvr>
    <a:masterClrMapping/>
  </p:clrMapOvr>
  <p:transition spd="slow">
    <p:cut/>
  </p:transition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2" name="Shape 5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3" name="Shape 503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CSS in Angular 2.0:</a:t>
            </a:r>
          </a:p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AngularCSS API </a:t>
            </a:r>
            <a:r>
              <a:rPr u="sng" b="1" sz="36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Draft</a:t>
            </a:r>
          </a:p>
        </p:txBody>
      </p:sp>
      <p:pic>
        <p:nvPicPr>
          <p:cNvPr id="504" name="Shape 5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854475" x="424350"/>
            <a:ext cy="2562225" cx="633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Modern presentation layer architecture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y="2541925" x="424350"/>
            <a:ext cy="3146700" cx="7567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Single-page Apps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Responsive Web Design (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breakpoints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)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Cross-platform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Modern Frameworks and Libraries</a:t>
            </a:r>
          </a:p>
          <a:p>
            <a:pPr algn="l" rtl="0" lvl="1" marR="0" indent="-342900" marL="9144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○"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AngularJS, Bootstrap, Angular Material Design</a:t>
            </a:r>
          </a:p>
        </p:txBody>
      </p:sp>
    </p:spTree>
  </p:cSld>
  <p:clrMapOvr>
    <a:masterClrMapping/>
  </p:clrMapOvr>
  <p:transition spd="slow">
    <p:cut/>
  </p:transition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8" name="Shape 5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9" name="Shape 509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Resources</a:t>
            </a:r>
          </a:p>
        </p:txBody>
      </p:sp>
      <p:sp>
        <p:nvSpPr>
          <p:cNvPr id="510" name="Shape 510"/>
          <p:cNvSpPr txBox="1"/>
          <p:nvPr/>
        </p:nvSpPr>
        <p:spPr>
          <a:xfrm>
            <a:off y="2389525" x="424350"/>
            <a:ext cy="3947699" cx="3527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24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AngularCSS Demo </a:t>
            </a: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u="sng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  <a:hlinkClick r:id="rId3"/>
              </a:rPr>
              <a:t>http://door3.github.io/angular-css</a:t>
            </a: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rtl="0" lv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AngularCSS Article</a:t>
            </a:r>
          </a:p>
          <a:p>
            <a:pPr rtl="0" lv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u="sng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  <a:hlinkClick r:id="rId4"/>
              </a:rPr>
              <a:t>http://door3.com/insights/introducing-angularcss-css-demand-angularjs</a:t>
            </a: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24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Download this Presentation</a:t>
            </a: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tinyurl.com/angular-css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511" name="Shape 511"/>
          <p:cNvSpPr txBox="1"/>
          <p:nvPr/>
        </p:nvSpPr>
        <p:spPr>
          <a:xfrm>
            <a:off y="2389525" x="4533350"/>
            <a:ext cy="3947699" cx="3921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spcAft>
                <a:spcPts val="1000"/>
              </a:spcAft>
              <a:buNone/>
            </a:pPr>
            <a:r>
              <a:rPr sz="24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OOCSS</a:t>
            </a:r>
          </a:p>
          <a:p>
            <a:pPr rtl="0" lvl="0">
              <a:spcBef>
                <a:spcPts val="0"/>
              </a:spcBef>
              <a:spcAft>
                <a:spcPts val="1000"/>
              </a:spcAft>
              <a:buNone/>
            </a:pPr>
            <a:r>
              <a:rPr u="sng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  <a:hlinkClick r:id="rId5"/>
              </a:rPr>
              <a:t>https://github.com/stubbornella/oocss/wiki</a:t>
            </a:r>
          </a:p>
          <a:p>
            <a:pPr rtl="0" lvl="0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rtl="0" lv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Intro to Shadow DOM </a:t>
            </a:r>
          </a:p>
          <a:p>
            <a:pPr rtl="0" lvl="0">
              <a:spcBef>
                <a:spcPts val="0"/>
              </a:spcBef>
              <a:spcAft>
                <a:spcPts val="1000"/>
              </a:spcAft>
              <a:buNone/>
            </a:pPr>
            <a:r>
              <a:rPr u="sng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  <a:hlinkClick r:id="rId6"/>
              </a:rPr>
              <a:t>http://code.tutsplus.com/tutorials/intro-to-shadow-dom--net-34966</a:t>
            </a:r>
          </a:p>
          <a:p>
            <a:pPr rtl="0" lv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2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24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Web Components Explained</a:t>
            </a: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u="sng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  <a:hlinkClick r:id="rId7"/>
              </a:rPr>
              <a:t>https://dvcs.w3.org/hg/webcomponents/raw-file/57f8cfc4a7dc/explainer/index.html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u="sng" sz="12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5" name="Shape 5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6" name="Shape 516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Get AngularCSS</a:t>
            </a:r>
          </a:p>
        </p:txBody>
      </p:sp>
      <p:sp>
        <p:nvSpPr>
          <p:cNvPr id="517" name="Shape 517"/>
          <p:cNvSpPr txBox="1"/>
          <p:nvPr/>
        </p:nvSpPr>
        <p:spPr>
          <a:xfrm>
            <a:off y="2389525" x="424350"/>
            <a:ext cy="3947699" cx="358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24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GitHub</a:t>
            </a: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u="sng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  <a:hlinkClick r:id="rId3"/>
              </a:rPr>
              <a:t>https://github.com/door3/angular-css </a:t>
            </a: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24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Bower </a:t>
            </a: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$ bower install angular-css </a:t>
            </a: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rtl="0" lv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CDNJS </a:t>
            </a:r>
          </a:p>
          <a:p>
            <a:pPr rtl="0" lv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u="sng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  <a:hlinkClick r:id="rId4"/>
              </a:rPr>
              <a:t>https://cdnjs.com/libraries/angular-css</a:t>
            </a: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518" name="Shape 518"/>
          <p:cNvSpPr txBox="1"/>
          <p:nvPr/>
        </p:nvSpPr>
        <p:spPr>
          <a:xfrm>
            <a:off y="2389525" x="4533348"/>
            <a:ext cy="3947699" cx="358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Angular Modules</a:t>
            </a:r>
          </a:p>
          <a:p>
            <a:pPr rtl="0" lvl="0">
              <a:spcBef>
                <a:spcPts val="0"/>
              </a:spcBef>
              <a:spcAft>
                <a:spcPts val="1000"/>
              </a:spcAft>
              <a:buNone/>
            </a:pPr>
            <a:r>
              <a:rPr u="sng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  <a:hlinkClick r:id="rId5"/>
              </a:rPr>
              <a:t>http://ngmodules.org/modules/angular-css </a:t>
            </a:r>
          </a:p>
          <a:p>
            <a:pPr rtl="0" lvl="0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rtl="0" lv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NPM </a:t>
            </a: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u="sng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  <a:hlinkClick r:id="rId6"/>
              </a:rPr>
              <a:t>https://www.npmjs.com/package/angular-css 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2" name="Shape 5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3" name="Shape 523"/>
          <p:cNvSpPr txBox="1"/>
          <p:nvPr/>
        </p:nvSpPr>
        <p:spPr>
          <a:xfrm>
            <a:off y="2616050" x="0"/>
            <a:ext cy="1542300" cx="9200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Lato"/>
              <a:buNone/>
            </a:pPr>
            <a:r>
              <a:rPr sz="6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Thank you</a:t>
            </a:r>
          </a:p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Lato"/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Font typeface="Lato"/>
              <a:buNone/>
            </a:pPr>
            <a:r>
              <a:t/>
            </a:r>
            <a:endParaRPr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/>
        </p:nvSpPr>
        <p:spPr>
          <a:xfrm>
            <a:off y="1333325" x="424350"/>
            <a:ext cy="874500" cx="829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Modern presentation layer architecture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y="2541925" x="424350"/>
            <a:ext cy="3146700" cx="7199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CSS </a:t>
            </a: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Scope Issues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Lack of Best Practices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9FC5E8"/>
              </a:buClr>
              <a:buSzPct val="100000"/>
              <a:buFont typeface="Roboto Condensed"/>
              <a:buChar char="●"/>
            </a:pPr>
            <a:r>
              <a:rPr sz="3000" lang="en">
                <a:solidFill>
                  <a:srgbClr val="9FC5E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Performance</a:t>
            </a:r>
          </a:p>
          <a:p>
            <a:pPr algn="l" rtl="0" lvl="0" marR="0" indent="-342900" marL="9144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Roboto Condensed"/>
              <a:buChar char="●"/>
            </a:pP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The whole presentation layer of the app is being </a:t>
            </a:r>
            <a:r>
              <a:rPr u="sng"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front-loaded</a:t>
            </a:r>
            <a:r>
              <a:rPr sz="18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(generally)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/>
        </p:nvSpPr>
        <p:spPr>
          <a:xfrm>
            <a:off y="2616050" x="0"/>
            <a:ext cy="1445100" cx="9200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Lato"/>
              <a:buNone/>
            </a:pPr>
            <a:r>
              <a:rPr sz="6000" lang="en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Performance</a:t>
            </a:r>
          </a:p>
          <a:p>
            <a:pPr algn="ctr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Font typeface="Lato"/>
              <a:buNone/>
            </a:pPr>
            <a:r>
              <a:t/>
            </a:r>
            <a:endParaRPr>
              <a:solidFill>
                <a:srgbClr val="66666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